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pitchFamily="2" charset="77"/>
      <p:regular r:id="rId13"/>
      <p:bold r:id="rId14"/>
      <p:italic r:id="rId15"/>
      <p:boldItalic r:id="rId16"/>
    </p:embeddedFont>
    <p:embeddedFont>
      <p:font typeface="Outfit Bold" pitchFamily="2" charset="0"/>
      <p:bold r:id="rId17"/>
      <p:italic r:id="rId18"/>
    </p:embeddedFont>
    <p:embeddedFont>
      <p:font typeface="Outfit Light"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EC19A-F409-0943-9A4D-D63491515C44}" v="95" dt="2026-01-19T21:53:25.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932"/>
  </p:normalViewPr>
  <p:slideViewPr>
    <p:cSldViewPr snapToGrid="0" snapToObjects="1">
      <p:cViewPr varScale="1">
        <p:scale>
          <a:sx n="87" d="100"/>
          <a:sy n="87"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78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Already last week, we discussed what consulting means - and how consultants work with clients. We said that this relationship can sometimes be fraught - communication is not easy, and expectations might differ.
This week we're exploring how consulting relationships actually work: the gap between what firms say these relationships are and what they turn out to be in practice.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always "client has problem, calls consultant." Sometimes consultants create the problem. We'll look at farming versus hunting, and a framework called the Pyramid of Trust.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Notice the language: partnership, collaboration, walking in their shoes, measuring against expectations. It sounds warm, almost intimate.</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very individualistic framing – need to think about action *in a system*</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work alongside client staff for months. Personal relationships develop. You become embedded in the organisation's dynamics.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holds the power – in theory – but does that mean a “lowly” client contact holds power over a senior consultant? </a:t>
            </a:r>
          </a:p>
          <a:p>
            <a:endParaRPr lang="en-US" dirty="0"/>
          </a:p>
          <a:p>
            <a:r>
              <a:rPr lang="en-US" dirty="0"/>
              <a:t>Get too close and you lose your outsider perspective—you become captured by the client's way of seeing things. Stay too distant and you can't build the trust needed to influence anything.
Especially when you don't come from a top brand - but even there - clients need to buy you - but should also be able to hand over, so that perspectives can remain fresh and development continue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Doctor - asks questions that will be seen as second-guessing clients' competence.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Coaches do not take monkeys - and that is always a part of the relationship, especially as a navigator.</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hyperlink" Target="https://flickr.com/photos/alumroot/10441059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30000"/>
            </a:srgbClr>
          </a:solidFill>
          <a:ln/>
        </p:spPr>
        <p:txBody>
          <a:bodyPr/>
          <a:lstStyle/>
          <a:p>
            <a:endParaRPr lang="en-US"/>
          </a:p>
        </p:txBody>
      </p:sp>
      <p:sp>
        <p:nvSpPr>
          <p:cNvPr id="6" name="Rectangle 5">
            <a:extLst>
              <a:ext uri="{FF2B5EF4-FFF2-40B4-BE49-F238E27FC236}">
                <a16:creationId xmlns:a16="http://schemas.microsoft.com/office/drawing/2014/main" id="{1DB15017-5AB4-2775-3A0F-4ED0A4402F1B}"/>
              </a:ext>
            </a:extLst>
          </p:cNvPr>
          <p:cNvSpPr/>
          <p:nvPr/>
        </p:nvSpPr>
        <p:spPr>
          <a:xfrm>
            <a:off x="-144377" y="-8040"/>
            <a:ext cx="14895095" cy="1509367"/>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541127" y="134846"/>
            <a:ext cx="5255300" cy="566976"/>
          </a:xfrm>
          <a:prstGeom prst="rect">
            <a:avLst/>
          </a:prstGeom>
          <a:noFill/>
          <a:ln/>
        </p:spPr>
        <p:txBody>
          <a:bodyPr wrap="none" lIns="0" tIns="0" rIns="0" bIns="0" rtlCol="0" anchor="t"/>
          <a:lstStyle/>
          <a:p>
            <a:pPr marL="0" indent="0" algn="l">
              <a:lnSpc>
                <a:spcPts val="4450"/>
              </a:lnSpc>
              <a:buNone/>
            </a:pPr>
            <a:r>
              <a:rPr lang="en-US" sz="3550" b="1" dirty="0">
                <a:solidFill>
                  <a:srgbClr val="C00000"/>
                </a:solidFill>
                <a:latin typeface="Outfit Bold" pitchFamily="34" charset="0"/>
                <a:ea typeface="Outfit Bold" pitchFamily="34" charset="-122"/>
                <a:cs typeface="Outfit Bold" pitchFamily="34" charset="-120"/>
              </a:rPr>
              <a:t>W2: Clients &amp; contracting</a:t>
            </a:r>
            <a:endParaRPr lang="en-US" sz="3550" dirty="0"/>
          </a:p>
        </p:txBody>
      </p:sp>
      <p:sp>
        <p:nvSpPr>
          <p:cNvPr id="5" name="Text 2"/>
          <p:cNvSpPr/>
          <p:nvPr/>
        </p:nvSpPr>
        <p:spPr>
          <a:xfrm>
            <a:off x="541127" y="792548"/>
            <a:ext cx="8275677"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2">
                    <a:lumMod val="50000"/>
                  </a:schemeClr>
                </a:solidFill>
                <a:latin typeface="Outfit Bold" pitchFamily="34" charset="0"/>
                <a:ea typeface="Outfit Bold" pitchFamily="34" charset="-122"/>
                <a:cs typeface="Outfit Bold" pitchFamily="34" charset="-120"/>
              </a:rPr>
              <a:t>Client-Consultant Relationships</a:t>
            </a:r>
            <a:endParaRPr lang="en-US" sz="4450" dirty="0">
              <a:solidFill>
                <a:schemeClr val="accent2">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89" y="150875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Your reflection</a:t>
            </a:r>
            <a:endParaRPr lang="en-US" sz="4450" dirty="0"/>
          </a:p>
        </p:txBody>
      </p:sp>
      <p:sp>
        <p:nvSpPr>
          <p:cNvPr id="8" name="Text 4"/>
          <p:cNvSpPr/>
          <p:nvPr/>
        </p:nvSpPr>
        <p:spPr>
          <a:xfrm>
            <a:off x="793789" y="6282328"/>
            <a:ext cx="6134814" cy="425291"/>
          </a:xfrm>
          <a:prstGeom prst="rect">
            <a:avLst/>
          </a:prstGeom>
          <a:noFill/>
          <a:ln/>
        </p:spPr>
        <p:txBody>
          <a:bodyPr wrap="none" lIns="0" tIns="0" rIns="0" bIns="0" rtlCol="0" anchor="t"/>
          <a:lstStyle/>
          <a:p>
            <a:pPr marL="0" indent="0" algn="l">
              <a:lnSpc>
                <a:spcPts val="3300"/>
              </a:lnSpc>
              <a:buNone/>
            </a:pPr>
            <a:r>
              <a:rPr lang="en-US" sz="2200" dirty="0">
                <a:solidFill>
                  <a:srgbClr val="E1E5CD"/>
                </a:solidFill>
                <a:latin typeface="Outfit Bold" pitchFamily="34" charset="0"/>
                <a:ea typeface="Outfit Bold" pitchFamily="34" charset="-122"/>
                <a:cs typeface="Outfit Bold" pitchFamily="34" charset="-120"/>
              </a:rPr>
              <a:t>To build a relationship, we need a client.</a:t>
            </a:r>
            <a:endParaRPr lang="en-US" sz="2200" dirty="0"/>
          </a:p>
        </p:txBody>
      </p:sp>
      <p:sp>
        <p:nvSpPr>
          <p:cNvPr id="9" name="Shape 4">
            <a:extLst>
              <a:ext uri="{FF2B5EF4-FFF2-40B4-BE49-F238E27FC236}">
                <a16:creationId xmlns:a16="http://schemas.microsoft.com/office/drawing/2014/main" id="{09B4F972-2472-05B2-2E38-43456C60BE47}"/>
              </a:ext>
            </a:extLst>
          </p:cNvPr>
          <p:cNvSpPr/>
          <p:nvPr/>
        </p:nvSpPr>
        <p:spPr>
          <a:xfrm>
            <a:off x="793789" y="5765239"/>
            <a:ext cx="2097643" cy="441484"/>
          </a:xfrm>
          <a:prstGeom prst="roundRect">
            <a:avLst>
              <a:gd name="adj" fmla="val 6165"/>
            </a:avLst>
          </a:prstGeom>
          <a:noFill/>
          <a:ln w="7620">
            <a:solidFill>
              <a:srgbClr val="9FA582"/>
            </a:solidFill>
            <a:prstDash val="solid"/>
          </a:ln>
        </p:spPr>
        <p:txBody>
          <a:bodyPr/>
          <a:lstStyle/>
          <a:p>
            <a:endParaRPr lang="en-US"/>
          </a:p>
        </p:txBody>
      </p:sp>
      <p:pic>
        <p:nvPicPr>
          <p:cNvPr id="10" name="Image 1" descr="preencoded.png">
            <a:extLst>
              <a:ext uri="{FF2B5EF4-FFF2-40B4-BE49-F238E27FC236}">
                <a16:creationId xmlns:a16="http://schemas.microsoft.com/office/drawing/2014/main" id="{D61BFB87-566D-FB72-A91E-BDEE23C76F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497" y="5895256"/>
            <a:ext cx="181451" cy="181451"/>
          </a:xfrm>
          <a:prstGeom prst="rect">
            <a:avLst/>
          </a:prstGeom>
        </p:spPr>
      </p:pic>
      <p:sp>
        <p:nvSpPr>
          <p:cNvPr id="11" name="Text 5">
            <a:extLst>
              <a:ext uri="{FF2B5EF4-FFF2-40B4-BE49-F238E27FC236}">
                <a16:creationId xmlns:a16="http://schemas.microsoft.com/office/drawing/2014/main" id="{EA8A2F22-35AD-4B45-206B-496B666B037B}"/>
              </a:ext>
            </a:extLst>
          </p:cNvPr>
          <p:cNvSpPr/>
          <p:nvPr/>
        </p:nvSpPr>
        <p:spPr>
          <a:xfrm>
            <a:off x="1209674" y="5840844"/>
            <a:ext cx="1538049" cy="290274"/>
          </a:xfrm>
          <a:prstGeom prst="rect">
            <a:avLst/>
          </a:prstGeom>
          <a:noFill/>
          <a:ln/>
        </p:spPr>
        <p:txBody>
          <a:bodyPr wrap="none" lIns="0" tIns="0" rIns="0" bIns="0" rtlCol="0" anchor="t"/>
          <a:lstStyle/>
          <a:p>
            <a:pPr marL="0" indent="0" algn="l">
              <a:lnSpc>
                <a:spcPts val="2250"/>
              </a:lnSpc>
              <a:buNone/>
            </a:pPr>
            <a:r>
              <a:rPr lang="en-US" sz="1400" dirty="0">
                <a:solidFill>
                  <a:srgbClr val="9FA582"/>
                </a:solidFill>
                <a:latin typeface="Bitter" pitchFamily="34" charset="0"/>
                <a:ea typeface="Bitter" pitchFamily="34" charset="-122"/>
                <a:cs typeface="Bitter" pitchFamily="34" charset="-120"/>
              </a:rPr>
              <a:t>COMING UP NEXT</a:t>
            </a:r>
            <a:endParaRPr lang="en-US" sz="1400" dirty="0"/>
          </a:p>
        </p:txBody>
      </p:sp>
      <p:sp>
        <p:nvSpPr>
          <p:cNvPr id="13" name="Shape 1">
            <a:extLst>
              <a:ext uri="{FF2B5EF4-FFF2-40B4-BE49-F238E27FC236}">
                <a16:creationId xmlns:a16="http://schemas.microsoft.com/office/drawing/2014/main" id="{913965AF-3D32-489E-3A50-9B6418122001}"/>
              </a:ext>
            </a:extLst>
          </p:cNvPr>
          <p:cNvSpPr/>
          <p:nvPr/>
        </p:nvSpPr>
        <p:spPr>
          <a:xfrm>
            <a:off x="793789" y="3232185"/>
            <a:ext cx="8075891" cy="1326713"/>
          </a:xfrm>
          <a:prstGeom prst="roundRect">
            <a:avLst>
              <a:gd name="adj" fmla="val 2565"/>
            </a:avLst>
          </a:prstGeom>
          <a:solidFill>
            <a:schemeClr val="accent4">
              <a:lumMod val="40000"/>
              <a:lumOff val="60000"/>
            </a:schemeClr>
          </a:solidFill>
          <a:ln/>
        </p:spPr>
        <p:txBody>
          <a:bodyPr/>
          <a:lstStyle/>
          <a:p>
            <a:endParaRPr lang="en-US"/>
          </a:p>
        </p:txBody>
      </p:sp>
      <p:pic>
        <p:nvPicPr>
          <p:cNvPr id="14" name="Image 0" descr="preencoded.png">
            <a:extLst>
              <a:ext uri="{FF2B5EF4-FFF2-40B4-BE49-F238E27FC236}">
                <a16:creationId xmlns:a16="http://schemas.microsoft.com/office/drawing/2014/main" id="{E1F7FC15-15A0-2571-2FB4-3021458A6DFC}"/>
              </a:ext>
            </a:extLst>
          </p:cNvPr>
          <p:cNvPicPr>
            <a:picLocks noChangeAspect="1"/>
          </p:cNvPicPr>
          <p:nvPr/>
        </p:nvPicPr>
        <p:blipFill>
          <a:blip r:embed="rId6">
            <a:duotone>
              <a:prstClr val="black"/>
              <a:schemeClr val="accent2">
                <a:tint val="45000"/>
                <a:satMod val="400000"/>
              </a:schemeClr>
            </a:duotone>
          </a:blip>
          <a:stretch>
            <a:fillRect/>
          </a:stretch>
        </p:blipFill>
        <p:spPr>
          <a:xfrm>
            <a:off x="1005854" y="3465419"/>
            <a:ext cx="531155" cy="424968"/>
          </a:xfrm>
          <a:prstGeom prst="rect">
            <a:avLst/>
          </a:prstGeom>
        </p:spPr>
      </p:pic>
      <p:sp>
        <p:nvSpPr>
          <p:cNvPr id="6" name="Text 2"/>
          <p:cNvSpPr/>
          <p:nvPr/>
        </p:nvSpPr>
        <p:spPr>
          <a:xfrm>
            <a:off x="1634145" y="3365869"/>
            <a:ext cx="7235535" cy="1088708"/>
          </a:xfrm>
          <a:prstGeom prst="rect">
            <a:avLst/>
          </a:prstGeom>
          <a:noFill/>
          <a:ln/>
        </p:spPr>
        <p:txBody>
          <a:bodyPr wrap="square" lIns="0" tIns="0" rIns="0" bIns="0" rtlCol="0" anchor="t"/>
          <a:lstStyle/>
          <a:p>
            <a:pPr marL="0" indent="0" algn="l">
              <a:lnSpc>
                <a:spcPts val="2850"/>
              </a:lnSpc>
              <a:buNone/>
            </a:pPr>
            <a:r>
              <a:rPr lang="en-US" sz="1750" dirty="0">
                <a:latin typeface="Bitter" pitchFamily="34" charset="0"/>
                <a:ea typeface="Bitter" pitchFamily="34" charset="-122"/>
                <a:cs typeface="Bitter" pitchFamily="34" charset="-120"/>
              </a:rPr>
              <a:t>Before moving on, </a:t>
            </a:r>
            <a:r>
              <a:rPr lang="en-US" sz="1750" b="1" dirty="0">
                <a:latin typeface="Bitter" pitchFamily="34" charset="0"/>
                <a:ea typeface="Bitter" pitchFamily="34" charset="-122"/>
                <a:cs typeface="Bitter" pitchFamily="34" charset="-120"/>
              </a:rPr>
              <a:t>think</a:t>
            </a:r>
            <a:r>
              <a:rPr lang="en-US" sz="1750" dirty="0">
                <a:latin typeface="Bitter" pitchFamily="34" charset="0"/>
                <a:ea typeface="Bitter" pitchFamily="34" charset="-122"/>
                <a:cs typeface="Bitter" pitchFamily="34" charset="-120"/>
              </a:rPr>
              <a:t> about a professional relationship where the other party didn't understand your context—your constraints, your pressures. How did that affect the dynamic?</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84133"/>
            <a:ext cx="10449163" cy="673418"/>
          </a:xfrm>
          <a:prstGeom prst="rect">
            <a:avLst/>
          </a:prstGeom>
          <a:noFill/>
          <a:ln/>
        </p:spPr>
        <p:txBody>
          <a:bodyPr wrap="none" lIns="0" tIns="0" rIns="0" bIns="0" rtlCol="0" anchor="t"/>
          <a:lstStyle/>
          <a:p>
            <a:pPr marL="0" indent="0" algn="l">
              <a:lnSpc>
                <a:spcPts val="5300"/>
              </a:lnSpc>
              <a:buNone/>
            </a:pPr>
            <a:r>
              <a:rPr lang="en-US" sz="4200" b="1" dirty="0">
                <a:solidFill>
                  <a:srgbClr val="E1E5CD"/>
                </a:solidFill>
                <a:latin typeface="Outfit Bold" pitchFamily="34" charset="0"/>
                <a:ea typeface="Outfit Bold" pitchFamily="34" charset="-122"/>
                <a:cs typeface="Outfit Bold" pitchFamily="34" charset="-120"/>
              </a:rPr>
              <a:t>The Consultancy Cycle: </a:t>
            </a:r>
            <a:r>
              <a:rPr lang="en-US" sz="4200" b="1" dirty="0">
                <a:solidFill>
                  <a:schemeClr val="accent4">
                    <a:lumMod val="40000"/>
                    <a:lumOff val="60000"/>
                  </a:schemeClr>
                </a:solidFill>
                <a:latin typeface="Outfit Bold" pitchFamily="34" charset="0"/>
                <a:ea typeface="Outfit Bold" pitchFamily="34" charset="-122"/>
                <a:cs typeface="Outfit Bold" pitchFamily="34" charset="-120"/>
              </a:rPr>
              <a:t>Where It All Begins</a:t>
            </a:r>
            <a:endParaRPr lang="en-US" sz="4200" dirty="0">
              <a:solidFill>
                <a:schemeClr val="accent4">
                  <a:lumMod val="40000"/>
                  <a:lumOff val="60000"/>
                </a:schemeClr>
              </a:solidFill>
            </a:endParaRPr>
          </a:p>
        </p:txBody>
      </p:sp>
      <p:pic>
        <p:nvPicPr>
          <p:cNvPr id="3" name="Image 0" descr="preencoded.png"/>
          <p:cNvPicPr>
            <a:picLocks noChangeAspect="1"/>
          </p:cNvPicPr>
          <p:nvPr/>
        </p:nvPicPr>
        <p:blipFill>
          <a:blip r:embed="rId3"/>
          <a:stretch>
            <a:fillRect/>
          </a:stretch>
        </p:blipFill>
        <p:spPr>
          <a:xfrm>
            <a:off x="793790" y="1894880"/>
            <a:ext cx="7302579" cy="4900017"/>
          </a:xfrm>
          <a:prstGeom prst="rect">
            <a:avLst/>
          </a:prstGeom>
        </p:spPr>
      </p:pic>
      <p:sp>
        <p:nvSpPr>
          <p:cNvPr id="4" name="Text 1"/>
          <p:cNvSpPr/>
          <p:nvPr/>
        </p:nvSpPr>
        <p:spPr>
          <a:xfrm>
            <a:off x="793790" y="7025164"/>
            <a:ext cx="8836462" cy="336113"/>
          </a:xfrm>
          <a:prstGeom prst="rect">
            <a:avLst/>
          </a:prstGeom>
          <a:noFill/>
          <a:ln/>
        </p:spPr>
        <p:txBody>
          <a:bodyPr wrap="none" lIns="0" tIns="0" rIns="0" bIns="0" rtlCol="0" anchor="t"/>
          <a:lstStyle/>
          <a:p>
            <a:pPr marL="0" indent="0" algn="l">
              <a:lnSpc>
                <a:spcPts val="2600"/>
              </a:lnSpc>
              <a:buNone/>
            </a:pPr>
            <a:endParaRPr lang="en-US" sz="1650" dirty="0"/>
          </a:p>
        </p:txBody>
      </p:sp>
      <p:sp>
        <p:nvSpPr>
          <p:cNvPr id="5" name="Text 2"/>
          <p:cNvSpPr/>
          <p:nvPr/>
        </p:nvSpPr>
        <p:spPr>
          <a:xfrm>
            <a:off x="9214340" y="2145776"/>
            <a:ext cx="3680460" cy="1344454"/>
          </a:xfrm>
          <a:prstGeom prst="rect">
            <a:avLst/>
          </a:prstGeom>
          <a:noFill/>
          <a:ln/>
        </p:spPr>
        <p:txBody>
          <a:bodyPr wrap="square" lIns="0" tIns="0" rIns="0" bIns="0" rtlCol="0" anchor="t"/>
          <a:lstStyle/>
          <a:p>
            <a:pPr marL="0" indent="0" algn="l">
              <a:lnSpc>
                <a:spcPts val="2600"/>
              </a:lnSpc>
              <a:buNone/>
            </a:pPr>
            <a:r>
              <a:rPr lang="en-US" sz="2200" dirty="0">
                <a:solidFill>
                  <a:srgbClr val="C2C4B5"/>
                </a:solidFill>
                <a:latin typeface="Bitter" pitchFamily="34" charset="0"/>
                <a:ea typeface="Bitter" pitchFamily="34" charset="-122"/>
                <a:cs typeface="Bitter" pitchFamily="34" charset="-120"/>
              </a:rPr>
              <a:t>Contracting </a:t>
            </a:r>
            <a:r>
              <a:rPr lang="en-US" sz="2200" b="1" dirty="0">
                <a:solidFill>
                  <a:srgbClr val="C2C4B5"/>
                </a:solidFill>
                <a:latin typeface="Bitter" pitchFamily="34" charset="0"/>
                <a:ea typeface="Bitter" pitchFamily="34" charset="-122"/>
                <a:cs typeface="Bitter" pitchFamily="34" charset="-120"/>
              </a:rPr>
              <a:t>isn't just about getting a signature</a:t>
            </a:r>
            <a:r>
              <a:rPr lang="en-US" sz="2200" dirty="0">
                <a:solidFill>
                  <a:srgbClr val="C2C4B5"/>
                </a:solidFill>
                <a:latin typeface="Bitter" pitchFamily="34" charset="0"/>
                <a:ea typeface="Bitter" pitchFamily="34" charset="-122"/>
                <a:cs typeface="Bitter" pitchFamily="34" charset="-120"/>
              </a:rPr>
              <a:t> on a document.</a:t>
            </a:r>
            <a:endParaRPr lang="en-US" sz="2200" dirty="0"/>
          </a:p>
        </p:txBody>
      </p:sp>
      <p:sp>
        <p:nvSpPr>
          <p:cNvPr id="6" name="Text 3"/>
          <p:cNvSpPr/>
          <p:nvPr/>
        </p:nvSpPr>
        <p:spPr>
          <a:xfrm>
            <a:off x="10163651" y="3377446"/>
            <a:ext cx="3680460" cy="336113"/>
          </a:xfrm>
          <a:prstGeom prst="rect">
            <a:avLst/>
          </a:prstGeom>
          <a:noFill/>
          <a:ln/>
        </p:spPr>
        <p:txBody>
          <a:bodyPr wrap="none" lIns="0" tIns="0" rIns="0" bIns="0" rtlCol="0" anchor="t"/>
          <a:lstStyle/>
          <a:p>
            <a:pPr marL="0" indent="0" algn="l">
              <a:lnSpc>
                <a:spcPts val="2600"/>
              </a:lnSpc>
              <a:buNone/>
            </a:pPr>
            <a:endParaRPr lang="en-US" sz="1650" dirty="0"/>
          </a:p>
        </p:txBody>
      </p:sp>
      <p:sp>
        <p:nvSpPr>
          <p:cNvPr id="7" name="Shape 4"/>
          <p:cNvSpPr/>
          <p:nvPr/>
        </p:nvSpPr>
        <p:spPr>
          <a:xfrm>
            <a:off x="9214340" y="3943826"/>
            <a:ext cx="4790418" cy="1903521"/>
          </a:xfrm>
          <a:prstGeom prst="roundRect">
            <a:avLst>
              <a:gd name="adj" fmla="val 1706"/>
            </a:avLst>
          </a:prstGeom>
          <a:solidFill>
            <a:srgbClr val="2A2C2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9429724" y="4260771"/>
            <a:ext cx="269319" cy="215384"/>
          </a:xfrm>
          <a:prstGeom prst="rect">
            <a:avLst/>
          </a:prstGeom>
        </p:spPr>
      </p:pic>
      <p:sp>
        <p:nvSpPr>
          <p:cNvPr id="9" name="Text 5"/>
          <p:cNvSpPr/>
          <p:nvPr/>
        </p:nvSpPr>
        <p:spPr>
          <a:xfrm>
            <a:off x="9914427" y="4202311"/>
            <a:ext cx="3714300" cy="1344454"/>
          </a:xfrm>
          <a:prstGeom prst="rect">
            <a:avLst/>
          </a:prstGeom>
          <a:noFill/>
          <a:ln/>
        </p:spPr>
        <p:txBody>
          <a:bodyPr wrap="square" lIns="0" tIns="0" rIns="0" bIns="0" rtlCol="0" anchor="t"/>
          <a:lstStyle/>
          <a:p>
            <a:pPr marL="0" indent="0" algn="l">
              <a:lnSpc>
                <a:spcPts val="2600"/>
              </a:lnSpc>
              <a:buNone/>
            </a:pPr>
            <a:r>
              <a:rPr lang="en-US" sz="2200" dirty="0">
                <a:solidFill>
                  <a:srgbClr val="FFFFFF"/>
                </a:solidFill>
                <a:latin typeface="Bitter" pitchFamily="34" charset="0"/>
                <a:ea typeface="Bitter" pitchFamily="34" charset="-122"/>
                <a:cs typeface="Bitter" pitchFamily="34" charset="-120"/>
              </a:rPr>
              <a:t>The </a:t>
            </a:r>
            <a:r>
              <a:rPr lang="en-US" sz="2200" b="1" dirty="0">
                <a:solidFill>
                  <a:srgbClr val="FFFFFF"/>
                </a:solidFill>
                <a:latin typeface="Bitter" pitchFamily="34" charset="0"/>
                <a:ea typeface="Bitter" pitchFamily="34" charset="-122"/>
                <a:cs typeface="Bitter" pitchFamily="34" charset="-120"/>
              </a:rPr>
              <a:t>relationship is set </a:t>
            </a:r>
            <a:r>
              <a:rPr lang="en-US" sz="2200" dirty="0">
                <a:solidFill>
                  <a:srgbClr val="FFFFFF"/>
                </a:solidFill>
                <a:latin typeface="Bitter" pitchFamily="34" charset="0"/>
                <a:ea typeface="Bitter" pitchFamily="34" charset="-122"/>
                <a:cs typeface="Bitter" pitchFamily="34" charset="-120"/>
              </a:rPr>
              <a:t>before the work begins. Pay attention to how it's being framed from day one.</a:t>
            </a:r>
            <a:endParaRPr lang="en-US" sz="2200" dirty="0"/>
          </a:p>
        </p:txBody>
      </p:sp>
      <p:sp>
        <p:nvSpPr>
          <p:cNvPr id="10" name="Rectangle 9">
            <a:extLst>
              <a:ext uri="{FF2B5EF4-FFF2-40B4-BE49-F238E27FC236}">
                <a16:creationId xmlns:a16="http://schemas.microsoft.com/office/drawing/2014/main" id="{17959116-0AE0-A84B-1B9F-C4D9EE1B764B}"/>
              </a:ext>
            </a:extLst>
          </p:cNvPr>
          <p:cNvSpPr/>
          <p:nvPr/>
        </p:nvSpPr>
        <p:spPr>
          <a:xfrm>
            <a:off x="3934326" y="2598821"/>
            <a:ext cx="2286000" cy="1528011"/>
          </a:xfrm>
          <a:custGeom>
            <a:avLst/>
            <a:gdLst>
              <a:gd name="csX0" fmla="*/ 0 w 2286000"/>
              <a:gd name="csY0" fmla="*/ 0 h 1528011"/>
              <a:gd name="csX1" fmla="*/ 548640 w 2286000"/>
              <a:gd name="csY1" fmla="*/ 0 h 1528011"/>
              <a:gd name="csX2" fmla="*/ 1051560 w 2286000"/>
              <a:gd name="csY2" fmla="*/ 0 h 1528011"/>
              <a:gd name="csX3" fmla="*/ 1668780 w 2286000"/>
              <a:gd name="csY3" fmla="*/ 0 h 1528011"/>
              <a:gd name="csX4" fmla="*/ 2286000 w 2286000"/>
              <a:gd name="csY4" fmla="*/ 0 h 1528011"/>
              <a:gd name="csX5" fmla="*/ 2286000 w 2286000"/>
              <a:gd name="csY5" fmla="*/ 494057 h 1528011"/>
              <a:gd name="csX6" fmla="*/ 2286000 w 2286000"/>
              <a:gd name="csY6" fmla="*/ 972834 h 1528011"/>
              <a:gd name="csX7" fmla="*/ 2286000 w 2286000"/>
              <a:gd name="csY7" fmla="*/ 1528011 h 1528011"/>
              <a:gd name="csX8" fmla="*/ 1714500 w 2286000"/>
              <a:gd name="csY8" fmla="*/ 1528011 h 1528011"/>
              <a:gd name="csX9" fmla="*/ 1211580 w 2286000"/>
              <a:gd name="csY9" fmla="*/ 1528011 h 1528011"/>
              <a:gd name="csX10" fmla="*/ 640080 w 2286000"/>
              <a:gd name="csY10" fmla="*/ 1528011 h 1528011"/>
              <a:gd name="csX11" fmla="*/ 0 w 2286000"/>
              <a:gd name="csY11" fmla="*/ 1528011 h 1528011"/>
              <a:gd name="csX12" fmla="*/ 0 w 2286000"/>
              <a:gd name="csY12" fmla="*/ 1033954 h 1528011"/>
              <a:gd name="csX13" fmla="*/ 0 w 2286000"/>
              <a:gd name="csY13" fmla="*/ 539897 h 1528011"/>
              <a:gd name="csX14" fmla="*/ 0 w 2286000"/>
              <a:gd name="csY14" fmla="*/ 0 h 152801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286000" h="1528011" extrusionOk="0">
                <a:moveTo>
                  <a:pt x="0" y="0"/>
                </a:moveTo>
                <a:cubicBezTo>
                  <a:pt x="243433" y="-22851"/>
                  <a:pt x="341956" y="22249"/>
                  <a:pt x="548640" y="0"/>
                </a:cubicBezTo>
                <a:cubicBezTo>
                  <a:pt x="755324" y="-22249"/>
                  <a:pt x="808088" y="12238"/>
                  <a:pt x="1051560" y="0"/>
                </a:cubicBezTo>
                <a:cubicBezTo>
                  <a:pt x="1295032" y="-12238"/>
                  <a:pt x="1485148" y="52911"/>
                  <a:pt x="1668780" y="0"/>
                </a:cubicBezTo>
                <a:cubicBezTo>
                  <a:pt x="1852412" y="-52911"/>
                  <a:pt x="2060640" y="24251"/>
                  <a:pt x="2286000" y="0"/>
                </a:cubicBezTo>
                <a:cubicBezTo>
                  <a:pt x="2309329" y="105404"/>
                  <a:pt x="2260205" y="349992"/>
                  <a:pt x="2286000" y="494057"/>
                </a:cubicBezTo>
                <a:cubicBezTo>
                  <a:pt x="2311795" y="638122"/>
                  <a:pt x="2257711" y="859303"/>
                  <a:pt x="2286000" y="972834"/>
                </a:cubicBezTo>
                <a:cubicBezTo>
                  <a:pt x="2314289" y="1086365"/>
                  <a:pt x="2244466" y="1402692"/>
                  <a:pt x="2286000" y="1528011"/>
                </a:cubicBezTo>
                <a:cubicBezTo>
                  <a:pt x="2129654" y="1552606"/>
                  <a:pt x="1989739" y="1492992"/>
                  <a:pt x="1714500" y="1528011"/>
                </a:cubicBezTo>
                <a:cubicBezTo>
                  <a:pt x="1439261" y="1563030"/>
                  <a:pt x="1438338" y="1482261"/>
                  <a:pt x="1211580" y="1528011"/>
                </a:cubicBezTo>
                <a:cubicBezTo>
                  <a:pt x="984822" y="1573761"/>
                  <a:pt x="786095" y="1500013"/>
                  <a:pt x="640080" y="1528011"/>
                </a:cubicBezTo>
                <a:cubicBezTo>
                  <a:pt x="494065" y="1556009"/>
                  <a:pt x="232461" y="1484934"/>
                  <a:pt x="0" y="1528011"/>
                </a:cubicBezTo>
                <a:cubicBezTo>
                  <a:pt x="-24909" y="1296430"/>
                  <a:pt x="31367" y="1268365"/>
                  <a:pt x="0" y="1033954"/>
                </a:cubicBezTo>
                <a:cubicBezTo>
                  <a:pt x="-31367" y="799543"/>
                  <a:pt x="16065" y="779661"/>
                  <a:pt x="0" y="539897"/>
                </a:cubicBezTo>
                <a:cubicBezTo>
                  <a:pt x="-16065" y="300133"/>
                  <a:pt x="25427" y="212628"/>
                  <a:pt x="0" y="0"/>
                </a:cubicBezTo>
                <a:close/>
              </a:path>
            </a:pathLst>
          </a:custGeom>
          <a:noFill/>
          <a:ln w="38100">
            <a:solidFill>
              <a:schemeClr val="accent2">
                <a:lumMod val="7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76945"/>
            <a:ext cx="6523077" cy="708779"/>
          </a:xfrm>
          <a:prstGeom prst="rect">
            <a:avLst/>
          </a:prstGeom>
          <a:noFill/>
          <a:ln/>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The Partnership Rhetoric</a:t>
            </a:r>
            <a:endParaRPr lang="en-US" sz="4450" dirty="0"/>
          </a:p>
        </p:txBody>
      </p:sp>
      <p:sp>
        <p:nvSpPr>
          <p:cNvPr id="3" name="Text 1"/>
          <p:cNvSpPr/>
          <p:nvPr/>
        </p:nvSpPr>
        <p:spPr>
          <a:xfrm>
            <a:off x="1133951" y="2694503"/>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"We </a:t>
            </a:r>
            <a:r>
              <a:rPr lang="en-US" sz="1750" b="1" dirty="0">
                <a:solidFill>
                  <a:srgbClr val="C2C4B5"/>
                </a:solidFill>
                <a:latin typeface="Bitter" pitchFamily="34" charset="0"/>
                <a:ea typeface="Bitter" pitchFamily="34" charset="-122"/>
                <a:cs typeface="Bitter" pitchFamily="34" charset="-120"/>
              </a:rPr>
              <a:t>put ourselves in our clients' shoes</a:t>
            </a:r>
            <a:r>
              <a:rPr lang="en-US" sz="1750" dirty="0">
                <a:solidFill>
                  <a:srgbClr val="C2C4B5"/>
                </a:solidFill>
                <a:latin typeface="Bitter" pitchFamily="34" charset="0"/>
                <a:ea typeface="Bitter" pitchFamily="34" charset="-122"/>
                <a:cs typeface="Bitter" pitchFamily="34" charset="-120"/>
              </a:rPr>
              <a:t> and measure our success against their expectations." (PwC)</a:t>
            </a:r>
            <a:endParaRPr lang="en-US" sz="1750" dirty="0"/>
          </a:p>
        </p:txBody>
      </p:sp>
      <p:sp>
        <p:nvSpPr>
          <p:cNvPr id="4" name="Shape 2"/>
          <p:cNvSpPr/>
          <p:nvPr/>
        </p:nvSpPr>
        <p:spPr>
          <a:xfrm>
            <a:off x="793790" y="2439352"/>
            <a:ext cx="30480" cy="873204"/>
          </a:xfrm>
          <a:prstGeom prst="rect">
            <a:avLst/>
          </a:prstGeom>
          <a:solidFill>
            <a:srgbClr val="9FA582"/>
          </a:solidFill>
          <a:ln/>
        </p:spPr>
        <p:txBody>
          <a:bodyPr/>
          <a:lstStyle/>
          <a:p>
            <a:endParaRPr lang="en-US"/>
          </a:p>
        </p:txBody>
      </p:sp>
      <p:sp>
        <p:nvSpPr>
          <p:cNvPr id="5" name="Text 3"/>
          <p:cNvSpPr/>
          <p:nvPr/>
        </p:nvSpPr>
        <p:spPr>
          <a:xfrm>
            <a:off x="1133951" y="3822859"/>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"We </a:t>
            </a:r>
            <a:r>
              <a:rPr lang="en-US" sz="1750" b="1" dirty="0">
                <a:solidFill>
                  <a:srgbClr val="C2C4B5"/>
                </a:solidFill>
                <a:latin typeface="Bitter" pitchFamily="34" charset="0"/>
                <a:ea typeface="Bitter" pitchFamily="34" charset="-122"/>
                <a:cs typeface="Bitter" pitchFamily="34" charset="-120"/>
              </a:rPr>
              <a:t>partner</a:t>
            </a:r>
            <a:r>
              <a:rPr lang="en-US" sz="1750" dirty="0">
                <a:solidFill>
                  <a:srgbClr val="C2C4B5"/>
                </a:solidFill>
                <a:latin typeface="Bitter" pitchFamily="34" charset="0"/>
                <a:ea typeface="Bitter" pitchFamily="34" charset="-122"/>
                <a:cs typeface="Bitter" pitchFamily="34" charset="-120"/>
              </a:rPr>
              <a:t> with clients to help them innovate more sustainably, achieve lasting gains in performance, and build workforces that will thrive for this generation and the next." (McKinsey)</a:t>
            </a:r>
            <a:endParaRPr lang="en-US" sz="1750" dirty="0"/>
          </a:p>
        </p:txBody>
      </p:sp>
      <p:sp>
        <p:nvSpPr>
          <p:cNvPr id="6" name="Shape 4"/>
          <p:cNvSpPr/>
          <p:nvPr/>
        </p:nvSpPr>
        <p:spPr>
          <a:xfrm>
            <a:off x="793790" y="3567708"/>
            <a:ext cx="30480" cy="1236107"/>
          </a:xfrm>
          <a:prstGeom prst="rect">
            <a:avLst/>
          </a:prstGeom>
          <a:solidFill>
            <a:srgbClr val="9FA582"/>
          </a:solidFill>
          <a:ln/>
        </p:spPr>
        <p:txBody>
          <a:bodyPr/>
          <a:lstStyle/>
          <a:p>
            <a:endParaRPr lang="en-US"/>
          </a:p>
        </p:txBody>
      </p:sp>
      <p:sp>
        <p:nvSpPr>
          <p:cNvPr id="7" name="Shape 5"/>
          <p:cNvSpPr/>
          <p:nvPr/>
        </p:nvSpPr>
        <p:spPr>
          <a:xfrm>
            <a:off x="793790" y="5058966"/>
            <a:ext cx="13042821" cy="1893689"/>
          </a:xfrm>
          <a:prstGeom prst="roundRect">
            <a:avLst>
              <a:gd name="adj" fmla="val 1797"/>
            </a:avLst>
          </a:prstGeom>
          <a:solidFill>
            <a:srgbClr val="262626"/>
          </a:solidFill>
          <a:ln/>
        </p:spPr>
        <p:txBody>
          <a:bodyPr/>
          <a:lstStyle/>
          <a:p>
            <a:endParaRPr lang="en-US"/>
          </a:p>
        </p:txBody>
      </p:sp>
      <p:pic>
        <p:nvPicPr>
          <p:cNvPr id="8" name="Image 0" descr="preencoded.png"/>
          <p:cNvPicPr>
            <a:picLocks noChangeAspect="1"/>
          </p:cNvPicPr>
          <p:nvPr/>
        </p:nvPicPr>
        <p:blipFill>
          <a:blip r:embed="rId3"/>
          <a:stretch>
            <a:fillRect/>
          </a:stretch>
        </p:blipFill>
        <p:spPr>
          <a:xfrm>
            <a:off x="1020604" y="5395436"/>
            <a:ext cx="283488" cy="226814"/>
          </a:xfrm>
          <a:prstGeom prst="rect">
            <a:avLst/>
          </a:prstGeom>
        </p:spPr>
      </p:pic>
      <p:sp>
        <p:nvSpPr>
          <p:cNvPr id="9" name="Text 6"/>
          <p:cNvSpPr/>
          <p:nvPr/>
        </p:nvSpPr>
        <p:spPr>
          <a:xfrm>
            <a:off x="1530906" y="5342453"/>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Bitter" pitchFamily="34" charset="0"/>
                <a:ea typeface="Bitter" pitchFamily="34" charset="-122"/>
                <a:cs typeface="Bitter" pitchFamily="34" charset="-120"/>
              </a:rPr>
              <a:t>When have you experienced a professional relationship that genuinely matched such rhetoric?</a:t>
            </a:r>
            <a:endParaRPr lang="en-US" sz="1750" dirty="0"/>
          </a:p>
        </p:txBody>
      </p:sp>
      <p:sp>
        <p:nvSpPr>
          <p:cNvPr id="10" name="Text 7"/>
          <p:cNvSpPr/>
          <p:nvPr/>
        </p:nvSpPr>
        <p:spPr>
          <a:xfrm>
            <a:off x="1530906" y="5909429"/>
            <a:ext cx="12078891"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Bitter" pitchFamily="34" charset="0"/>
                <a:ea typeface="Bitter" pitchFamily="34" charset="-122"/>
                <a:cs typeface="Bitter" pitchFamily="34" charset="-120"/>
              </a:rPr>
              <a:t>Does the partnership framing hold up in practice? </a:t>
            </a:r>
            <a:br>
              <a:rPr lang="en-US" sz="1750" dirty="0">
                <a:solidFill>
                  <a:srgbClr val="FFFFFF"/>
                </a:solidFill>
                <a:latin typeface="Bitter" pitchFamily="34" charset="0"/>
                <a:ea typeface="Bitter" pitchFamily="34" charset="-122"/>
                <a:cs typeface="Bitter" pitchFamily="34" charset="-120"/>
              </a:rPr>
            </a:br>
            <a:r>
              <a:rPr lang="en-US" sz="1750" dirty="0">
                <a:solidFill>
                  <a:srgbClr val="FFFFFF"/>
                </a:solidFill>
                <a:latin typeface="Bitter" pitchFamily="34" charset="0"/>
                <a:ea typeface="Bitter" pitchFamily="34" charset="-122"/>
                <a:cs typeface="Bitter" pitchFamily="34" charset="-120"/>
              </a:rPr>
              <a:t>Does it align with the incentives of all parties (orgs and individuals)?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53653"/>
            <a:ext cx="10712768" cy="637937"/>
          </a:xfrm>
          <a:prstGeom prst="rect">
            <a:avLst/>
          </a:prstGeom>
          <a:noFill/>
          <a:ln/>
        </p:spPr>
        <p:txBody>
          <a:bodyPr wrap="none" lIns="0" tIns="0" rIns="0" bIns="0" rtlCol="0" anchor="t"/>
          <a:lstStyle/>
          <a:p>
            <a:pPr marL="0" indent="0" algn="l">
              <a:lnSpc>
                <a:spcPts val="5000"/>
              </a:lnSpc>
              <a:buNone/>
            </a:pPr>
            <a:r>
              <a:rPr lang="en-US" sz="4000" b="1" dirty="0">
                <a:solidFill>
                  <a:srgbClr val="E1E5CD"/>
                </a:solidFill>
                <a:latin typeface="Outfit Bold" pitchFamily="34" charset="0"/>
                <a:ea typeface="Outfit Bold" pitchFamily="34" charset="-122"/>
                <a:cs typeface="Outfit Bold" pitchFamily="34" charset="-120"/>
              </a:rPr>
              <a:t>How Academic Literature Frames Consultants</a:t>
            </a:r>
            <a:endParaRPr lang="en-US" sz="4000" dirty="0"/>
          </a:p>
        </p:txBody>
      </p:sp>
      <p:sp>
        <p:nvSpPr>
          <p:cNvPr id="3" name="Text 1"/>
          <p:cNvSpPr/>
          <p:nvPr/>
        </p:nvSpPr>
        <p:spPr>
          <a:xfrm>
            <a:off x="793790" y="1659017"/>
            <a:ext cx="13042821" cy="310277"/>
          </a:xfrm>
          <a:prstGeom prst="rect">
            <a:avLst/>
          </a:prstGeom>
          <a:noFill/>
          <a:ln/>
        </p:spPr>
        <p:txBody>
          <a:bodyPr wrap="none" lIns="0" tIns="0" rIns="0" bIns="0" rtlCol="0" anchor="t"/>
          <a:lstStyle/>
          <a:p>
            <a:pPr marL="0" indent="0" algn="l">
              <a:lnSpc>
                <a:spcPts val="2400"/>
              </a:lnSpc>
              <a:buNone/>
            </a:pPr>
            <a:endParaRPr lang="en-US" sz="1600" dirty="0"/>
          </a:p>
        </p:txBody>
      </p:sp>
      <p:sp>
        <p:nvSpPr>
          <p:cNvPr id="4" name="Shape 2"/>
          <p:cNvSpPr/>
          <p:nvPr/>
        </p:nvSpPr>
        <p:spPr>
          <a:xfrm>
            <a:off x="793790" y="1682692"/>
            <a:ext cx="6429494" cy="2253734"/>
          </a:xfrm>
          <a:prstGeom prst="roundRect">
            <a:avLst>
              <a:gd name="adj" fmla="val 1359"/>
            </a:avLst>
          </a:prstGeom>
          <a:solidFill>
            <a:srgbClr val="3B3C3E"/>
          </a:solidFill>
          <a:ln/>
        </p:spPr>
        <p:txBody>
          <a:bodyPr/>
          <a:lstStyle/>
          <a:p>
            <a:endParaRPr lang="en-US"/>
          </a:p>
        </p:txBody>
      </p:sp>
      <p:sp>
        <p:nvSpPr>
          <p:cNvPr id="5" name="Shape 3"/>
          <p:cNvSpPr/>
          <p:nvPr/>
        </p:nvSpPr>
        <p:spPr>
          <a:xfrm>
            <a:off x="997863" y="1886765"/>
            <a:ext cx="612338" cy="612338"/>
          </a:xfrm>
          <a:prstGeom prst="roundRect">
            <a:avLst>
              <a:gd name="adj" fmla="val 14931436"/>
            </a:avLst>
          </a:prstGeom>
          <a:solidFill>
            <a:srgbClr val="9FA582"/>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217" y="2055120"/>
            <a:ext cx="275511" cy="275511"/>
          </a:xfrm>
          <a:prstGeom prst="rect">
            <a:avLst/>
          </a:prstGeom>
        </p:spPr>
      </p:pic>
      <p:sp>
        <p:nvSpPr>
          <p:cNvPr id="7" name="Text 4"/>
          <p:cNvSpPr/>
          <p:nvPr/>
        </p:nvSpPr>
        <p:spPr>
          <a:xfrm>
            <a:off x="997863" y="2682817"/>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Outsiders</a:t>
            </a:r>
            <a:endParaRPr lang="en-US" sz="2000" dirty="0"/>
          </a:p>
        </p:txBody>
      </p:sp>
      <p:sp>
        <p:nvSpPr>
          <p:cNvPr id="8" name="Text 5"/>
          <p:cNvSpPr/>
          <p:nvPr/>
        </p:nvSpPr>
        <p:spPr>
          <a:xfrm>
            <a:off x="997863" y="3111799"/>
            <a:ext cx="6021348" cy="620554"/>
          </a:xfrm>
          <a:prstGeom prst="rect">
            <a:avLst/>
          </a:prstGeom>
          <a:noFill/>
          <a:ln/>
        </p:spPr>
        <p:txBody>
          <a:bodyPr wrap="squar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Bringing fresh perspectives </a:t>
            </a:r>
            <a:r>
              <a:rPr lang="en-US" sz="1600" i="1" dirty="0">
                <a:solidFill>
                  <a:srgbClr val="C2C4B5"/>
                </a:solidFill>
                <a:latin typeface="Bitter" pitchFamily="34" charset="0"/>
                <a:ea typeface="Bitter" pitchFamily="34" charset="-122"/>
                <a:cs typeface="Bitter" pitchFamily="34" charset="-120"/>
              </a:rPr>
              <a:t>unburdened</a:t>
            </a:r>
            <a:r>
              <a:rPr lang="en-US" sz="1600" dirty="0">
                <a:solidFill>
                  <a:srgbClr val="C2C4B5"/>
                </a:solidFill>
                <a:latin typeface="Bitter" pitchFamily="34" charset="0"/>
                <a:ea typeface="Bitter" pitchFamily="34" charset="-122"/>
                <a:cs typeface="Bitter" pitchFamily="34" charset="-120"/>
              </a:rPr>
              <a:t> </a:t>
            </a:r>
            <a:br>
              <a:rPr lang="en-US" sz="1600" dirty="0">
                <a:solidFill>
                  <a:srgbClr val="C2C4B5"/>
                </a:solidFill>
                <a:latin typeface="Bitter" pitchFamily="34" charset="0"/>
                <a:ea typeface="Bitter" pitchFamily="34" charset="-122"/>
                <a:cs typeface="Bitter" pitchFamily="34" charset="-120"/>
              </a:rPr>
            </a:br>
            <a:r>
              <a:rPr lang="en-US" sz="1600" dirty="0">
                <a:solidFill>
                  <a:srgbClr val="C2C4B5"/>
                </a:solidFill>
                <a:latin typeface="Bitter" pitchFamily="34" charset="0"/>
                <a:ea typeface="Bitter" pitchFamily="34" charset="-122"/>
                <a:cs typeface="Bitter" pitchFamily="34" charset="-120"/>
              </a:rPr>
              <a:t>by organisational history</a:t>
            </a:r>
            <a:endParaRPr lang="en-US" sz="1600" dirty="0"/>
          </a:p>
        </p:txBody>
      </p:sp>
      <p:sp>
        <p:nvSpPr>
          <p:cNvPr id="9" name="Shape 6"/>
          <p:cNvSpPr/>
          <p:nvPr/>
        </p:nvSpPr>
        <p:spPr>
          <a:xfrm>
            <a:off x="7406997" y="1682692"/>
            <a:ext cx="6429613" cy="2253734"/>
          </a:xfrm>
          <a:prstGeom prst="roundRect">
            <a:avLst>
              <a:gd name="adj" fmla="val 1359"/>
            </a:avLst>
          </a:prstGeom>
          <a:solidFill>
            <a:srgbClr val="3B3C3E"/>
          </a:solidFill>
          <a:ln/>
        </p:spPr>
        <p:txBody>
          <a:bodyPr/>
          <a:lstStyle/>
          <a:p>
            <a:endParaRPr lang="en-US"/>
          </a:p>
        </p:txBody>
      </p:sp>
      <p:sp>
        <p:nvSpPr>
          <p:cNvPr id="10" name="Shape 7"/>
          <p:cNvSpPr/>
          <p:nvPr/>
        </p:nvSpPr>
        <p:spPr>
          <a:xfrm>
            <a:off x="7611070" y="1886765"/>
            <a:ext cx="612338" cy="612338"/>
          </a:xfrm>
          <a:prstGeom prst="roundRect">
            <a:avLst>
              <a:gd name="adj" fmla="val 14931436"/>
            </a:avLst>
          </a:prstGeom>
          <a:solidFill>
            <a:srgbClr val="9FA582"/>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9425" y="2055120"/>
            <a:ext cx="275511" cy="275511"/>
          </a:xfrm>
          <a:prstGeom prst="rect">
            <a:avLst/>
          </a:prstGeom>
        </p:spPr>
      </p:pic>
      <p:sp>
        <p:nvSpPr>
          <p:cNvPr id="12" name="Text 8"/>
          <p:cNvSpPr/>
          <p:nvPr/>
        </p:nvSpPr>
        <p:spPr>
          <a:xfrm>
            <a:off x="7611070" y="2682817"/>
            <a:ext cx="3056334"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Knowledge Entrepreneurs</a:t>
            </a:r>
            <a:endParaRPr lang="en-US" sz="2000" dirty="0"/>
          </a:p>
        </p:txBody>
      </p:sp>
      <p:sp>
        <p:nvSpPr>
          <p:cNvPr id="13" name="Text 9"/>
          <p:cNvSpPr/>
          <p:nvPr/>
        </p:nvSpPr>
        <p:spPr>
          <a:xfrm>
            <a:off x="7611070" y="3111799"/>
            <a:ext cx="6021467"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Developing "ambiguous, yet attractive products"</a:t>
            </a:r>
            <a:endParaRPr lang="en-US" sz="1600" dirty="0"/>
          </a:p>
        </p:txBody>
      </p:sp>
      <p:sp>
        <p:nvSpPr>
          <p:cNvPr id="14" name="Shape 10"/>
          <p:cNvSpPr/>
          <p:nvPr/>
        </p:nvSpPr>
        <p:spPr>
          <a:xfrm>
            <a:off x="793790" y="4120140"/>
            <a:ext cx="6429494" cy="1943457"/>
          </a:xfrm>
          <a:prstGeom prst="roundRect">
            <a:avLst>
              <a:gd name="adj" fmla="val 1576"/>
            </a:avLst>
          </a:prstGeom>
          <a:solidFill>
            <a:srgbClr val="3B3C3E"/>
          </a:solidFill>
          <a:ln/>
        </p:spPr>
        <p:txBody>
          <a:bodyPr/>
          <a:lstStyle/>
          <a:p>
            <a:endParaRPr lang="en-US"/>
          </a:p>
        </p:txBody>
      </p:sp>
      <p:sp>
        <p:nvSpPr>
          <p:cNvPr id="15" name="Shape 11"/>
          <p:cNvSpPr/>
          <p:nvPr/>
        </p:nvSpPr>
        <p:spPr>
          <a:xfrm>
            <a:off x="997863" y="4324213"/>
            <a:ext cx="612338" cy="612338"/>
          </a:xfrm>
          <a:prstGeom prst="roundRect">
            <a:avLst>
              <a:gd name="adj" fmla="val 14931436"/>
            </a:avLst>
          </a:prstGeom>
          <a:solidFill>
            <a:srgbClr val="9FA582"/>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17" y="4492567"/>
            <a:ext cx="275511" cy="275511"/>
          </a:xfrm>
          <a:prstGeom prst="rect">
            <a:avLst/>
          </a:prstGeom>
        </p:spPr>
      </p:pic>
      <p:sp>
        <p:nvSpPr>
          <p:cNvPr id="17" name="Text 12"/>
          <p:cNvSpPr/>
          <p:nvPr/>
        </p:nvSpPr>
        <p:spPr>
          <a:xfrm>
            <a:off x="997863" y="512026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Legitimisers</a:t>
            </a:r>
            <a:endParaRPr lang="en-US" sz="2000" dirty="0"/>
          </a:p>
        </p:txBody>
      </p:sp>
      <p:sp>
        <p:nvSpPr>
          <p:cNvPr id="18" name="Text 13"/>
          <p:cNvSpPr/>
          <p:nvPr/>
        </p:nvSpPr>
        <p:spPr>
          <a:xfrm>
            <a:off x="997863" y="5549247"/>
            <a:ext cx="6021348"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Providing external validation for decisions already made</a:t>
            </a:r>
            <a:endParaRPr lang="en-US" sz="1600" dirty="0"/>
          </a:p>
        </p:txBody>
      </p:sp>
      <p:sp>
        <p:nvSpPr>
          <p:cNvPr id="19" name="Shape 14"/>
          <p:cNvSpPr/>
          <p:nvPr/>
        </p:nvSpPr>
        <p:spPr>
          <a:xfrm>
            <a:off x="7406997" y="4120140"/>
            <a:ext cx="6429613" cy="1943457"/>
          </a:xfrm>
          <a:prstGeom prst="roundRect">
            <a:avLst>
              <a:gd name="adj" fmla="val 1576"/>
            </a:avLst>
          </a:prstGeom>
          <a:solidFill>
            <a:srgbClr val="3B3C3E"/>
          </a:solidFill>
          <a:ln/>
        </p:spPr>
        <p:txBody>
          <a:bodyPr/>
          <a:lstStyle/>
          <a:p>
            <a:endParaRPr lang="en-US"/>
          </a:p>
        </p:txBody>
      </p:sp>
      <p:sp>
        <p:nvSpPr>
          <p:cNvPr id="20" name="Shape 15"/>
          <p:cNvSpPr/>
          <p:nvPr/>
        </p:nvSpPr>
        <p:spPr>
          <a:xfrm>
            <a:off x="7611070" y="4324213"/>
            <a:ext cx="612338" cy="612338"/>
          </a:xfrm>
          <a:prstGeom prst="roundRect">
            <a:avLst>
              <a:gd name="adj" fmla="val 14931436"/>
            </a:avLst>
          </a:prstGeom>
          <a:solidFill>
            <a:srgbClr val="9FA582"/>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9425" y="4492567"/>
            <a:ext cx="275511" cy="275511"/>
          </a:xfrm>
          <a:prstGeom prst="rect">
            <a:avLst/>
          </a:prstGeom>
        </p:spPr>
      </p:pic>
      <p:sp>
        <p:nvSpPr>
          <p:cNvPr id="22" name="Text 16"/>
          <p:cNvSpPr/>
          <p:nvPr/>
        </p:nvSpPr>
        <p:spPr>
          <a:xfrm>
            <a:off x="7611070" y="512026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Heroes</a:t>
            </a:r>
            <a:endParaRPr lang="en-US" sz="2000" dirty="0"/>
          </a:p>
        </p:txBody>
      </p:sp>
      <p:sp>
        <p:nvSpPr>
          <p:cNvPr id="23" name="Text 17"/>
          <p:cNvSpPr/>
          <p:nvPr/>
        </p:nvSpPr>
        <p:spPr>
          <a:xfrm>
            <a:off x="7611070" y="5549247"/>
            <a:ext cx="6021467"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Rescuing struggling organisations from crisis</a:t>
            </a:r>
            <a:endParaRPr lang="en-US" sz="1600" dirty="0"/>
          </a:p>
        </p:txBody>
      </p:sp>
      <p:sp>
        <p:nvSpPr>
          <p:cNvPr id="24" name="Shape 18"/>
          <p:cNvSpPr/>
          <p:nvPr/>
        </p:nvSpPr>
        <p:spPr>
          <a:xfrm>
            <a:off x="793790" y="6763583"/>
            <a:ext cx="13042821" cy="812244"/>
          </a:xfrm>
          <a:prstGeom prst="roundRect">
            <a:avLst>
              <a:gd name="adj" fmla="val 3770"/>
            </a:avLst>
          </a:prstGeom>
          <a:solidFill>
            <a:srgbClr val="4B3F02"/>
          </a:solidFill>
          <a:ln/>
        </p:spPr>
        <p:txBody>
          <a:bodyPr/>
          <a:lstStyle/>
          <a:p>
            <a:endParaRPr lang="en-US"/>
          </a:p>
        </p:txBody>
      </p:sp>
      <p:pic>
        <p:nvPicPr>
          <p:cNvPr id="25" name="Image 4" descr="preencoded.png"/>
          <p:cNvPicPr>
            <a:picLocks noChangeAspect="1"/>
          </p:cNvPicPr>
          <p:nvPr/>
        </p:nvPicPr>
        <p:blipFill>
          <a:blip r:embed="rId11"/>
          <a:stretch>
            <a:fillRect/>
          </a:stretch>
        </p:blipFill>
        <p:spPr>
          <a:xfrm>
            <a:off x="997863" y="7061002"/>
            <a:ext cx="255151" cy="204073"/>
          </a:xfrm>
          <a:prstGeom prst="rect">
            <a:avLst/>
          </a:prstGeom>
        </p:spPr>
      </p:pic>
      <p:sp>
        <p:nvSpPr>
          <p:cNvPr id="26" name="Text 19"/>
          <p:cNvSpPr/>
          <p:nvPr/>
        </p:nvSpPr>
        <p:spPr>
          <a:xfrm>
            <a:off x="1457087" y="6998256"/>
            <a:ext cx="12175450" cy="310277"/>
          </a:xfrm>
          <a:prstGeom prst="rect">
            <a:avLst/>
          </a:prstGeom>
          <a:noFill/>
          <a:ln/>
        </p:spPr>
        <p:txBody>
          <a:bodyPr wrap="none" lIns="0" tIns="0" rIns="0" bIns="0" rtlCol="0" anchor="t"/>
          <a:lstStyle/>
          <a:p>
            <a:pPr marL="0" indent="0" algn="l">
              <a:lnSpc>
                <a:spcPts val="2400"/>
              </a:lnSpc>
              <a:buNone/>
            </a:pPr>
            <a:r>
              <a:rPr lang="en-US" sz="1600" dirty="0">
                <a:solidFill>
                  <a:srgbClr val="FFFFFF"/>
                </a:solidFill>
                <a:latin typeface="Bitter" pitchFamily="34" charset="0"/>
                <a:ea typeface="Bitter" pitchFamily="34" charset="-122"/>
                <a:cs typeface="Bitter" pitchFamily="34" charset="-120"/>
              </a:rPr>
              <a:t>Does this framing overstate consultants' influence? Can consultants </a:t>
            </a:r>
            <a:r>
              <a:rPr lang="en-US" sz="1600" i="1" dirty="0">
                <a:solidFill>
                  <a:srgbClr val="FFFFFF"/>
                </a:solidFill>
                <a:latin typeface="Bitter" pitchFamily="34" charset="0"/>
                <a:ea typeface="Bitter" pitchFamily="34" charset="-122"/>
                <a:cs typeface="Bitter" pitchFamily="34" charset="-120"/>
              </a:rPr>
              <a:t>do</a:t>
            </a:r>
            <a:r>
              <a:rPr lang="en-US" sz="1600" dirty="0">
                <a:solidFill>
                  <a:srgbClr val="FFFFFF"/>
                </a:solidFill>
                <a:latin typeface="Bitter" pitchFamily="34" charset="0"/>
                <a:ea typeface="Bitter" pitchFamily="34" charset="-122"/>
                <a:cs typeface="Bitter" pitchFamily="34" charset="-120"/>
              </a:rPr>
              <a:t> things </a:t>
            </a:r>
            <a:r>
              <a:rPr lang="en-US" sz="1600" i="1" dirty="0">
                <a:solidFill>
                  <a:srgbClr val="FFFFFF"/>
                </a:solidFill>
                <a:latin typeface="Bitter" pitchFamily="34" charset="0"/>
                <a:ea typeface="Bitter" pitchFamily="34" charset="-122"/>
                <a:cs typeface="Bitter" pitchFamily="34" charset="-120"/>
              </a:rPr>
              <a:t>to</a:t>
            </a:r>
            <a:r>
              <a:rPr lang="en-US" sz="1600" dirty="0">
                <a:solidFill>
                  <a:srgbClr val="FFFFFF"/>
                </a:solidFill>
                <a:latin typeface="Bitter" pitchFamily="34" charset="0"/>
                <a:ea typeface="Bitter" pitchFamily="34" charset="-122"/>
                <a:cs typeface="Bitter" pitchFamily="34" charset="-120"/>
              </a:rPr>
              <a:t> passive clients?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984052"/>
            <a:ext cx="7411164" cy="637937"/>
          </a:xfrm>
          <a:prstGeom prst="rect">
            <a:avLst/>
          </a:prstGeom>
          <a:noFill/>
          <a:ln/>
        </p:spPr>
        <p:txBody>
          <a:bodyPr wrap="none" lIns="0" tIns="0" rIns="0" bIns="0" rtlCol="0" anchor="t"/>
          <a:lstStyle/>
          <a:p>
            <a:pPr marL="0" indent="0" algn="l">
              <a:lnSpc>
                <a:spcPts val="5000"/>
              </a:lnSpc>
              <a:buNone/>
            </a:pPr>
            <a:r>
              <a:rPr lang="en-US" sz="4000" b="1" dirty="0">
                <a:solidFill>
                  <a:srgbClr val="E1E5CD"/>
                </a:solidFill>
                <a:latin typeface="Outfit Bold" pitchFamily="34" charset="0"/>
                <a:ea typeface="Outfit Bold" pitchFamily="34" charset="-122"/>
                <a:cs typeface="Outfit Bold" pitchFamily="34" charset="-120"/>
              </a:rPr>
              <a:t>Sturdy: Reality Is More Complex</a:t>
            </a:r>
            <a:endParaRPr lang="en-US" sz="4000" dirty="0"/>
          </a:p>
        </p:txBody>
      </p:sp>
      <p:sp>
        <p:nvSpPr>
          <p:cNvPr id="4" name="Text 1"/>
          <p:cNvSpPr/>
          <p:nvPr/>
        </p:nvSpPr>
        <p:spPr>
          <a:xfrm>
            <a:off x="1099899" y="2104192"/>
            <a:ext cx="7250311" cy="620554"/>
          </a:xfrm>
          <a:prstGeom prst="rect">
            <a:avLst/>
          </a:prstGeom>
          <a:noFill/>
          <a:ln/>
        </p:spPr>
        <p:txBody>
          <a:bodyPr wrap="squar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Clients are "highly active" participants who </a:t>
            </a:r>
            <a:r>
              <a:rPr lang="en-US" sz="1600" i="1" dirty="0">
                <a:solidFill>
                  <a:srgbClr val="C2C4B5"/>
                </a:solidFill>
                <a:latin typeface="Bitter" pitchFamily="34" charset="0"/>
                <a:ea typeface="Bitter" pitchFamily="34" charset="-122"/>
                <a:cs typeface="Bitter" pitchFamily="34" charset="-120"/>
              </a:rPr>
              <a:t>adapt</a:t>
            </a:r>
            <a:r>
              <a:rPr lang="en-US" sz="1600" dirty="0">
                <a:solidFill>
                  <a:srgbClr val="C2C4B5"/>
                </a:solidFill>
                <a:latin typeface="Bitter" pitchFamily="34" charset="0"/>
                <a:ea typeface="Bitter" pitchFamily="34" charset="-122"/>
                <a:cs typeface="Bitter" pitchFamily="34" charset="-120"/>
              </a:rPr>
              <a:t> consultant advice like "recipes from cookbooks to suit their own tastes." (cf Sturdy, 2018)</a:t>
            </a:r>
            <a:endParaRPr lang="en-US" sz="1600" dirty="0"/>
          </a:p>
        </p:txBody>
      </p:sp>
      <p:sp>
        <p:nvSpPr>
          <p:cNvPr id="5" name="Shape 2"/>
          <p:cNvSpPr/>
          <p:nvPr/>
        </p:nvSpPr>
        <p:spPr>
          <a:xfrm>
            <a:off x="793790" y="1897499"/>
            <a:ext cx="22860" cy="1033939"/>
          </a:xfrm>
          <a:prstGeom prst="rect">
            <a:avLst/>
          </a:prstGeom>
          <a:solidFill>
            <a:srgbClr val="9FA582"/>
          </a:solidFill>
          <a:ln/>
        </p:spPr>
        <p:txBody>
          <a:bodyPr/>
          <a:lstStyle/>
          <a:p>
            <a:endParaRPr lang="en-US"/>
          </a:p>
        </p:txBody>
      </p:sp>
      <p:sp>
        <p:nvSpPr>
          <p:cNvPr id="6" name="Text 3"/>
          <p:cNvSpPr/>
          <p:nvPr/>
        </p:nvSpPr>
        <p:spPr>
          <a:xfrm>
            <a:off x="793790" y="3138130"/>
            <a:ext cx="7556421" cy="310277"/>
          </a:xfrm>
          <a:prstGeom prst="rect">
            <a:avLst/>
          </a:prstGeom>
          <a:noFill/>
          <a:ln/>
        </p:spPr>
        <p:txBody>
          <a:bodyPr wrap="none" lIns="0" tIns="0" rIns="0" bIns="0" rtlCol="0" anchor="t"/>
          <a:lstStyle/>
          <a:p>
            <a:pPr marL="0" indent="0" algn="l">
              <a:lnSpc>
                <a:spcPts val="2400"/>
              </a:lnSpc>
              <a:buNone/>
            </a:pPr>
            <a:r>
              <a:rPr lang="en-US" sz="1600" b="1" dirty="0">
                <a:solidFill>
                  <a:srgbClr val="C2C4B5"/>
                </a:solidFill>
                <a:latin typeface="Bitter" pitchFamily="34" charset="0"/>
                <a:ea typeface="Bitter" pitchFamily="34" charset="-122"/>
                <a:cs typeface="Bitter" pitchFamily="34" charset="-120"/>
              </a:rPr>
              <a:t>In practice:</a:t>
            </a:r>
            <a:endParaRPr lang="en-US" sz="1600" dirty="0"/>
          </a:p>
        </p:txBody>
      </p:sp>
      <p:sp>
        <p:nvSpPr>
          <p:cNvPr id="7" name="Text 4"/>
          <p:cNvSpPr/>
          <p:nvPr/>
        </p:nvSpPr>
        <p:spPr>
          <a:xfrm>
            <a:off x="793790" y="3655100"/>
            <a:ext cx="7556421" cy="310277"/>
          </a:xfrm>
          <a:prstGeom prst="rect">
            <a:avLst/>
          </a:prstGeom>
          <a:noFill/>
          <a:ln/>
        </p:spPr>
        <p:txBody>
          <a:bodyPr wrap="none" lIns="0" tIns="0" rIns="0" bIns="0" rtlCol="0" anchor="t"/>
          <a:lstStyle/>
          <a:p>
            <a:pPr marL="342900" indent="-342900" algn="l">
              <a:lnSpc>
                <a:spcPts val="2400"/>
              </a:lnSpc>
              <a:buSzPct val="100000"/>
              <a:buChar char="•"/>
            </a:pPr>
            <a:r>
              <a:rPr lang="en-US" sz="1600" dirty="0">
                <a:solidFill>
                  <a:srgbClr val="C2C4B5"/>
                </a:solidFill>
                <a:latin typeface="Bitter" pitchFamily="34" charset="0"/>
                <a:ea typeface="Bitter" pitchFamily="34" charset="-122"/>
                <a:cs typeface="Bitter" pitchFamily="34" charset="-120"/>
              </a:rPr>
              <a:t>You deliver a recommendation</a:t>
            </a:r>
            <a:endParaRPr lang="en-US" sz="1600" dirty="0"/>
          </a:p>
        </p:txBody>
      </p:sp>
      <p:sp>
        <p:nvSpPr>
          <p:cNvPr id="8" name="Text 5"/>
          <p:cNvSpPr/>
          <p:nvPr/>
        </p:nvSpPr>
        <p:spPr>
          <a:xfrm>
            <a:off x="793790" y="4029670"/>
            <a:ext cx="7556421" cy="310277"/>
          </a:xfrm>
          <a:prstGeom prst="rect">
            <a:avLst/>
          </a:prstGeom>
          <a:noFill/>
          <a:ln/>
        </p:spPr>
        <p:txBody>
          <a:bodyPr wrap="none" lIns="0" tIns="0" rIns="0" bIns="0" rtlCol="0" anchor="t"/>
          <a:lstStyle/>
          <a:p>
            <a:pPr marL="342900" indent="-342900" algn="l">
              <a:lnSpc>
                <a:spcPts val="2400"/>
              </a:lnSpc>
              <a:buSzPct val="100000"/>
              <a:buChar char="•"/>
            </a:pPr>
            <a:r>
              <a:rPr lang="en-US" sz="1600" dirty="0">
                <a:solidFill>
                  <a:srgbClr val="C2C4B5"/>
                </a:solidFill>
                <a:latin typeface="Bitter" pitchFamily="34" charset="0"/>
                <a:ea typeface="Bitter" pitchFamily="34" charset="-122"/>
                <a:cs typeface="Bitter" pitchFamily="34" charset="-120"/>
              </a:rPr>
              <a:t>The client doesn't just accept or reject it: they reshape it</a:t>
            </a:r>
            <a:endParaRPr lang="en-US" sz="1600" dirty="0"/>
          </a:p>
        </p:txBody>
      </p:sp>
      <p:sp>
        <p:nvSpPr>
          <p:cNvPr id="9" name="Text 6"/>
          <p:cNvSpPr/>
          <p:nvPr/>
        </p:nvSpPr>
        <p:spPr>
          <a:xfrm>
            <a:off x="793790" y="4404241"/>
            <a:ext cx="7556421" cy="310277"/>
          </a:xfrm>
          <a:prstGeom prst="rect">
            <a:avLst/>
          </a:prstGeom>
          <a:noFill/>
          <a:ln/>
        </p:spPr>
        <p:txBody>
          <a:bodyPr wrap="none" lIns="0" tIns="0" rIns="0" bIns="0" rtlCol="0" anchor="t"/>
          <a:lstStyle/>
          <a:p>
            <a:pPr marL="342900" indent="-342900" algn="l">
              <a:lnSpc>
                <a:spcPts val="2400"/>
              </a:lnSpc>
              <a:buSzPct val="100000"/>
              <a:buChar char="•"/>
            </a:pPr>
            <a:r>
              <a:rPr lang="en-US" sz="1600" dirty="0">
                <a:solidFill>
                  <a:srgbClr val="C2C4B5"/>
                </a:solidFill>
                <a:latin typeface="Bitter" pitchFamily="34" charset="0"/>
                <a:ea typeface="Bitter" pitchFamily="34" charset="-122"/>
                <a:cs typeface="Bitter" pitchFamily="34" charset="-120"/>
              </a:rPr>
              <a:t>They blend it with their own ideas, filter it through their politics</a:t>
            </a:r>
            <a:endParaRPr lang="en-US" sz="1600" dirty="0"/>
          </a:p>
        </p:txBody>
      </p:sp>
      <p:sp>
        <p:nvSpPr>
          <p:cNvPr id="10" name="Text 7"/>
          <p:cNvSpPr/>
          <p:nvPr/>
        </p:nvSpPr>
        <p:spPr>
          <a:xfrm>
            <a:off x="793790" y="4778812"/>
            <a:ext cx="7556421" cy="310277"/>
          </a:xfrm>
          <a:prstGeom prst="rect">
            <a:avLst/>
          </a:prstGeom>
          <a:noFill/>
          <a:ln/>
        </p:spPr>
        <p:txBody>
          <a:bodyPr wrap="none" lIns="0" tIns="0" rIns="0" bIns="0" rtlCol="0" anchor="t"/>
          <a:lstStyle/>
          <a:p>
            <a:pPr marL="342900" indent="-342900" algn="l">
              <a:lnSpc>
                <a:spcPts val="2400"/>
              </a:lnSpc>
              <a:buSzPct val="100000"/>
              <a:buChar char="•"/>
            </a:pPr>
            <a:r>
              <a:rPr lang="en-US" sz="1600" dirty="0">
                <a:solidFill>
                  <a:srgbClr val="C2C4B5"/>
                </a:solidFill>
                <a:latin typeface="Bitter" pitchFamily="34" charset="0"/>
                <a:ea typeface="Bitter" pitchFamily="34" charset="-122"/>
                <a:cs typeface="Bitter" pitchFamily="34" charset="-120"/>
              </a:rPr>
              <a:t>They (might) implement something that's partly yours and partly theirs</a:t>
            </a:r>
            <a:endParaRPr lang="en-US" sz="1600" dirty="0"/>
          </a:p>
        </p:txBody>
      </p:sp>
      <p:sp>
        <p:nvSpPr>
          <p:cNvPr id="11" name="Text 8"/>
          <p:cNvSpPr/>
          <p:nvPr/>
        </p:nvSpPr>
        <p:spPr>
          <a:xfrm>
            <a:off x="793790" y="5295781"/>
            <a:ext cx="7556421" cy="310277"/>
          </a:xfrm>
          <a:prstGeom prst="rect">
            <a:avLst/>
          </a:prstGeom>
          <a:noFill/>
          <a:ln/>
        </p:spPr>
        <p:txBody>
          <a:bodyPr wrap="none" lIns="0" tIns="0" rIns="0" bIns="0" rtlCol="0" anchor="t"/>
          <a:lstStyle/>
          <a:p>
            <a:pPr marL="0" indent="0" algn="l">
              <a:lnSpc>
                <a:spcPts val="2400"/>
              </a:lnSpc>
              <a:buNone/>
            </a:pPr>
            <a:r>
              <a:rPr lang="en-US" sz="1600" i="1" dirty="0">
                <a:solidFill>
                  <a:srgbClr val="C2C4B5"/>
                </a:solidFill>
                <a:latin typeface="Bitter" pitchFamily="34" charset="0"/>
                <a:ea typeface="Bitter" pitchFamily="34" charset="-122"/>
                <a:cs typeface="Bitter" pitchFamily="34" charset="-120"/>
              </a:rPr>
              <a:t>Also</a:t>
            </a:r>
            <a:r>
              <a:rPr lang="en-US" sz="1600" dirty="0">
                <a:solidFill>
                  <a:srgbClr val="C2C4B5"/>
                </a:solidFill>
                <a:latin typeface="Bitter" pitchFamily="34" charset="0"/>
                <a:ea typeface="Bitter" pitchFamily="34" charset="-122"/>
                <a:cs typeface="Bitter" pitchFamily="34" charset="-120"/>
              </a:rPr>
              <a:t>: boundaries blur. </a:t>
            </a:r>
            <a:endParaRPr lang="en-US" sz="1600" dirty="0"/>
          </a:p>
        </p:txBody>
      </p:sp>
      <p:sp>
        <p:nvSpPr>
          <p:cNvPr id="12" name="Shape 9"/>
          <p:cNvSpPr/>
          <p:nvPr/>
        </p:nvSpPr>
        <p:spPr>
          <a:xfrm>
            <a:off x="793790" y="5812750"/>
            <a:ext cx="7556421" cy="1432798"/>
          </a:xfrm>
          <a:prstGeom prst="roundRect">
            <a:avLst>
              <a:gd name="adj" fmla="val 2137"/>
            </a:avLst>
          </a:prstGeom>
          <a:solidFill>
            <a:srgbClr val="2A2C20"/>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997863" y="6110168"/>
            <a:ext cx="255151" cy="204073"/>
          </a:xfrm>
          <a:prstGeom prst="rect">
            <a:avLst/>
          </a:prstGeom>
        </p:spPr>
      </p:pic>
      <p:sp>
        <p:nvSpPr>
          <p:cNvPr id="14" name="Text 10"/>
          <p:cNvSpPr/>
          <p:nvPr/>
        </p:nvSpPr>
        <p:spPr>
          <a:xfrm>
            <a:off x="1457087" y="6047422"/>
            <a:ext cx="6689050" cy="930831"/>
          </a:xfrm>
          <a:prstGeom prst="rect">
            <a:avLst/>
          </a:prstGeom>
          <a:noFill/>
          <a:ln/>
        </p:spPr>
        <p:txBody>
          <a:bodyPr wrap="square" lIns="0" tIns="0" rIns="0" bIns="0" rtlCol="0" anchor="t"/>
          <a:lstStyle/>
          <a:p>
            <a:pPr marL="0" indent="0" algn="l">
              <a:lnSpc>
                <a:spcPts val="2400"/>
              </a:lnSpc>
              <a:buNone/>
            </a:pPr>
            <a:r>
              <a:rPr lang="en-US" sz="1600" dirty="0">
                <a:solidFill>
                  <a:srgbClr val="FFFFFF"/>
                </a:solidFill>
                <a:latin typeface="Bitter" pitchFamily="34" charset="0"/>
                <a:ea typeface="Bitter" pitchFamily="34" charset="-122"/>
                <a:cs typeface="Bitter" pitchFamily="34" charset="-120"/>
              </a:rPr>
              <a:t>The moment you walk through the door, you become an organisational actor. </a:t>
            </a:r>
            <a:r>
              <a:rPr lang="en-US" sz="1600" b="1" dirty="0">
                <a:solidFill>
                  <a:srgbClr val="FFFFFF"/>
                </a:solidFill>
                <a:latin typeface="Bitter" pitchFamily="34" charset="0"/>
                <a:ea typeface="Bitter" pitchFamily="34" charset="-122"/>
                <a:cs typeface="Bitter" pitchFamily="34" charset="-120"/>
              </a:rPr>
              <a:t>You're inside, not outside</a:t>
            </a:r>
            <a:r>
              <a:rPr lang="en-US" sz="1600" dirty="0">
                <a:solidFill>
                  <a:srgbClr val="FFFFFF"/>
                </a:solidFill>
                <a:latin typeface="Bitter" pitchFamily="34" charset="0"/>
                <a:ea typeface="Bitter" pitchFamily="34" charset="-122"/>
                <a:cs typeface="Bitter" pitchFamily="34" charset="-120"/>
              </a:rPr>
              <a:t> … with all the opportunities and complications that brings.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45820"/>
            <a:ext cx="8412837" cy="637937"/>
          </a:xfrm>
          <a:prstGeom prst="rect">
            <a:avLst/>
          </a:prstGeom>
          <a:noFill/>
          <a:ln/>
        </p:spPr>
        <p:txBody>
          <a:bodyPr wrap="none" lIns="0" tIns="0" rIns="0" bIns="0" rtlCol="0" anchor="t"/>
          <a:lstStyle/>
          <a:p>
            <a:pPr marL="0" indent="0" algn="l">
              <a:lnSpc>
                <a:spcPts val="5000"/>
              </a:lnSpc>
              <a:buNone/>
            </a:pPr>
            <a:r>
              <a:rPr lang="en-US" sz="4000" b="1" dirty="0">
                <a:solidFill>
                  <a:srgbClr val="E1E5CD"/>
                </a:solidFill>
                <a:latin typeface="Outfit Bold" pitchFamily="34" charset="0"/>
                <a:ea typeface="Outfit Bold" pitchFamily="34" charset="-122"/>
                <a:cs typeface="Outfit Bold" pitchFamily="34" charset="-120"/>
              </a:rPr>
              <a:t>Relationship Management Priorities</a:t>
            </a:r>
            <a:endParaRPr lang="en-US" sz="4000" dirty="0"/>
          </a:p>
        </p:txBody>
      </p:sp>
      <p:sp>
        <p:nvSpPr>
          <p:cNvPr id="3" name="Text 1"/>
          <p:cNvSpPr/>
          <p:nvPr/>
        </p:nvSpPr>
        <p:spPr>
          <a:xfrm>
            <a:off x="793790" y="1785402"/>
            <a:ext cx="13042821"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Karantinou and Hogg (2001) studied what makes consulting relationships difficult - with links to Week 1.</a:t>
            </a:r>
            <a:endParaRPr lang="en-US" sz="1600" dirty="0"/>
          </a:p>
        </p:txBody>
      </p:sp>
      <p:pic>
        <p:nvPicPr>
          <p:cNvPr id="4" name="Image 0" descr="preencoded.png"/>
          <p:cNvPicPr>
            <a:picLocks noChangeAspect="1"/>
          </p:cNvPicPr>
          <p:nvPr/>
        </p:nvPicPr>
        <p:blipFill>
          <a:blip r:embed="rId3"/>
          <a:stretch>
            <a:fillRect/>
          </a:stretch>
        </p:blipFill>
        <p:spPr>
          <a:xfrm>
            <a:off x="793790" y="2421941"/>
            <a:ext cx="4347567" cy="816531"/>
          </a:xfrm>
          <a:prstGeom prst="rect">
            <a:avLst/>
          </a:prstGeom>
        </p:spPr>
      </p:pic>
      <p:sp>
        <p:nvSpPr>
          <p:cNvPr id="5" name="Text 2"/>
          <p:cNvSpPr/>
          <p:nvPr/>
        </p:nvSpPr>
        <p:spPr>
          <a:xfrm>
            <a:off x="997863" y="3422185"/>
            <a:ext cx="2820710"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Information Asymmetry</a:t>
            </a:r>
            <a:endParaRPr lang="en-US" sz="2000" dirty="0"/>
          </a:p>
        </p:txBody>
      </p:sp>
      <p:sp>
        <p:nvSpPr>
          <p:cNvPr id="6" name="Text 3"/>
          <p:cNvSpPr/>
          <p:nvPr/>
        </p:nvSpPr>
        <p:spPr>
          <a:xfrm>
            <a:off x="997863" y="3851167"/>
            <a:ext cx="3939421" cy="620554"/>
          </a:xfrm>
          <a:prstGeom prst="rect">
            <a:avLst/>
          </a:prstGeom>
          <a:noFill/>
          <a:ln/>
        </p:spPr>
        <p:txBody>
          <a:bodyPr wrap="squar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You know your methods and expertise; </a:t>
            </a:r>
            <a:endParaRPr lang="en-US" sz="1600" dirty="0"/>
          </a:p>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they know their organisation.</a:t>
            </a:r>
            <a:endParaRPr lang="en-US" sz="1600" dirty="0"/>
          </a:p>
        </p:txBody>
      </p:sp>
      <p:pic>
        <p:nvPicPr>
          <p:cNvPr id="7" name="Image 1" descr="preencoded.png"/>
          <p:cNvPicPr>
            <a:picLocks noChangeAspect="1"/>
          </p:cNvPicPr>
          <p:nvPr/>
        </p:nvPicPr>
        <p:blipFill>
          <a:blip r:embed="rId4"/>
          <a:stretch>
            <a:fillRect/>
          </a:stretch>
        </p:blipFill>
        <p:spPr>
          <a:xfrm>
            <a:off x="5141357" y="2421941"/>
            <a:ext cx="4347567" cy="816531"/>
          </a:xfrm>
          <a:prstGeom prst="rect">
            <a:avLst/>
          </a:prstGeom>
        </p:spPr>
      </p:pic>
      <p:sp>
        <p:nvSpPr>
          <p:cNvPr id="8" name="Text 4"/>
          <p:cNvSpPr/>
          <p:nvPr/>
        </p:nvSpPr>
        <p:spPr>
          <a:xfrm>
            <a:off x="5345430" y="342218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Ambiguous Power</a:t>
            </a:r>
            <a:endParaRPr lang="en-US" sz="2000" dirty="0"/>
          </a:p>
        </p:txBody>
      </p:sp>
      <p:sp>
        <p:nvSpPr>
          <p:cNvPr id="9" name="Text 5"/>
          <p:cNvSpPr/>
          <p:nvPr/>
        </p:nvSpPr>
        <p:spPr>
          <a:xfrm>
            <a:off x="5345430" y="3851167"/>
            <a:ext cx="3939421"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Who's actually in charge? </a:t>
            </a:r>
            <a:endParaRPr lang="en-US" sz="1600" dirty="0"/>
          </a:p>
        </p:txBody>
      </p:sp>
      <p:pic>
        <p:nvPicPr>
          <p:cNvPr id="10" name="Image 2" descr="preencoded.png"/>
          <p:cNvPicPr>
            <a:picLocks noChangeAspect="1"/>
          </p:cNvPicPr>
          <p:nvPr/>
        </p:nvPicPr>
        <p:blipFill>
          <a:blip r:embed="rId5"/>
          <a:stretch>
            <a:fillRect/>
          </a:stretch>
        </p:blipFill>
        <p:spPr>
          <a:xfrm>
            <a:off x="9488924" y="2421941"/>
            <a:ext cx="4347567" cy="816531"/>
          </a:xfrm>
          <a:prstGeom prst="rect">
            <a:avLst/>
          </a:prstGeom>
        </p:spPr>
      </p:pic>
      <p:sp>
        <p:nvSpPr>
          <p:cNvPr id="11" name="Text 6"/>
          <p:cNvSpPr/>
          <p:nvPr/>
        </p:nvSpPr>
        <p:spPr>
          <a:xfrm>
            <a:off x="9692997" y="342218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Value Conflicts</a:t>
            </a:r>
            <a:endParaRPr lang="en-US" sz="2000" dirty="0"/>
          </a:p>
        </p:txBody>
      </p:sp>
      <p:sp>
        <p:nvSpPr>
          <p:cNvPr id="12" name="Text 7"/>
          <p:cNvSpPr/>
          <p:nvPr/>
        </p:nvSpPr>
        <p:spPr>
          <a:xfrm>
            <a:off x="9692996" y="3851167"/>
            <a:ext cx="4251603" cy="930831"/>
          </a:xfrm>
          <a:prstGeom prst="rect">
            <a:avLst/>
          </a:prstGeom>
          <a:noFill/>
          <a:ln/>
        </p:spPr>
        <p:txBody>
          <a:bodyPr wrap="squar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E.g., you prioritise efficiency and speed; they prioritise avoiding risks and consensus.</a:t>
            </a:r>
            <a:endParaRPr lang="en-US" sz="1600" dirty="0"/>
          </a:p>
        </p:txBody>
      </p:sp>
      <p:sp>
        <p:nvSpPr>
          <p:cNvPr id="13" name="Text 8"/>
          <p:cNvSpPr/>
          <p:nvPr/>
        </p:nvSpPr>
        <p:spPr>
          <a:xfrm>
            <a:off x="793790" y="5322689"/>
            <a:ext cx="3062168" cy="382786"/>
          </a:xfrm>
          <a:prstGeom prst="rect">
            <a:avLst/>
          </a:prstGeom>
          <a:noFill/>
          <a:ln/>
        </p:spPr>
        <p:txBody>
          <a:bodyPr wrap="none" lIns="0" tIns="0" rIns="0" bIns="0" rtlCol="0" anchor="t"/>
          <a:lstStyle/>
          <a:p>
            <a:pPr marL="0" indent="0" algn="l">
              <a:lnSpc>
                <a:spcPts val="3000"/>
              </a:lnSpc>
              <a:buNone/>
            </a:pPr>
            <a:r>
              <a:rPr lang="en-US" sz="2400" b="1" dirty="0">
                <a:solidFill>
                  <a:srgbClr val="E1E5CD"/>
                </a:solidFill>
                <a:latin typeface="Outfit Bold" pitchFamily="34" charset="0"/>
                <a:ea typeface="Outfit Bold" pitchFamily="34" charset="-122"/>
                <a:cs typeface="Outfit Bold" pitchFamily="34" charset="-120"/>
              </a:rPr>
              <a:t>Build Trust</a:t>
            </a:r>
            <a:endParaRPr lang="en-US" sz="2400" dirty="0"/>
          </a:p>
        </p:txBody>
      </p:sp>
      <p:sp>
        <p:nvSpPr>
          <p:cNvPr id="14" name="Text 9"/>
          <p:cNvSpPr/>
          <p:nvPr/>
        </p:nvSpPr>
        <p:spPr>
          <a:xfrm>
            <a:off x="793790" y="5889188"/>
            <a:ext cx="6272451"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Trust is essential for influence and access to information</a:t>
            </a:r>
            <a:endParaRPr lang="en-US" sz="1600" dirty="0"/>
          </a:p>
        </p:txBody>
      </p:sp>
      <p:sp>
        <p:nvSpPr>
          <p:cNvPr id="15" name="Text 10"/>
          <p:cNvSpPr/>
          <p:nvPr/>
        </p:nvSpPr>
        <p:spPr>
          <a:xfrm>
            <a:off x="7571780" y="5322689"/>
            <a:ext cx="3062168" cy="382786"/>
          </a:xfrm>
          <a:prstGeom prst="rect">
            <a:avLst/>
          </a:prstGeom>
          <a:noFill/>
          <a:ln/>
        </p:spPr>
        <p:txBody>
          <a:bodyPr wrap="none" lIns="0" tIns="0" rIns="0" bIns="0" rtlCol="0" anchor="t"/>
          <a:lstStyle/>
          <a:p>
            <a:pPr marL="0" indent="0" algn="l">
              <a:lnSpc>
                <a:spcPts val="3000"/>
              </a:lnSpc>
              <a:buNone/>
            </a:pPr>
            <a:r>
              <a:rPr lang="en-US" sz="2400" b="1" dirty="0">
                <a:solidFill>
                  <a:srgbClr val="E1E5CD"/>
                </a:solidFill>
                <a:latin typeface="Outfit Bold" pitchFamily="34" charset="0"/>
                <a:ea typeface="Outfit Bold" pitchFamily="34" charset="-122"/>
                <a:cs typeface="Outfit Bold" pitchFamily="34" charset="-120"/>
              </a:rPr>
              <a:t>Maintain Distance</a:t>
            </a:r>
            <a:endParaRPr lang="en-US" sz="2400" dirty="0"/>
          </a:p>
        </p:txBody>
      </p:sp>
      <p:sp>
        <p:nvSpPr>
          <p:cNvPr id="16" name="Text 11"/>
          <p:cNvSpPr/>
          <p:nvPr/>
        </p:nvSpPr>
        <p:spPr>
          <a:xfrm>
            <a:off x="7571780" y="5889188"/>
            <a:ext cx="6272451" cy="310277"/>
          </a:xfrm>
          <a:prstGeom prst="rect">
            <a:avLst/>
          </a:prstGeom>
          <a:noFill/>
          <a:ln/>
        </p:spPr>
        <p:txBody>
          <a:bodyPr wrap="none" lIns="0" tIns="0" rIns="0" bIns="0" rtlCol="0" anchor="t"/>
          <a:lstStyle/>
          <a:p>
            <a:pPr marL="0" indent="0" algn="l">
              <a:lnSpc>
                <a:spcPts val="2400"/>
              </a:lnSpc>
              <a:buNone/>
            </a:pPr>
            <a:r>
              <a:rPr lang="en-US" sz="1600" dirty="0">
                <a:solidFill>
                  <a:srgbClr val="C2C4B5"/>
                </a:solidFill>
                <a:latin typeface="Bitter" pitchFamily="34" charset="0"/>
                <a:ea typeface="Bitter" pitchFamily="34" charset="-122"/>
                <a:cs typeface="Bitter" pitchFamily="34" charset="-120"/>
              </a:rPr>
              <a:t>Independence preserves your outsider perspective and objectivity</a:t>
            </a:r>
            <a:endParaRPr lang="en-US" sz="1600" dirty="0"/>
          </a:p>
        </p:txBody>
      </p:sp>
      <p:sp>
        <p:nvSpPr>
          <p:cNvPr id="17" name="Shape 12"/>
          <p:cNvSpPr/>
          <p:nvPr/>
        </p:nvSpPr>
        <p:spPr>
          <a:xfrm>
            <a:off x="793790" y="6571417"/>
            <a:ext cx="13042821" cy="812244"/>
          </a:xfrm>
          <a:prstGeom prst="roundRect">
            <a:avLst>
              <a:gd name="adj" fmla="val 3770"/>
            </a:avLst>
          </a:prstGeom>
          <a:solidFill>
            <a:srgbClr val="2A2C20"/>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997863" y="6868835"/>
            <a:ext cx="255151" cy="204073"/>
          </a:xfrm>
          <a:prstGeom prst="rect">
            <a:avLst/>
          </a:prstGeom>
        </p:spPr>
      </p:pic>
      <p:sp>
        <p:nvSpPr>
          <p:cNvPr id="19" name="Text 13"/>
          <p:cNvSpPr/>
          <p:nvPr/>
        </p:nvSpPr>
        <p:spPr>
          <a:xfrm>
            <a:off x="1457087" y="6806089"/>
            <a:ext cx="12175450" cy="310277"/>
          </a:xfrm>
          <a:prstGeom prst="rect">
            <a:avLst/>
          </a:prstGeom>
          <a:noFill/>
          <a:ln/>
        </p:spPr>
        <p:txBody>
          <a:bodyPr wrap="none" lIns="0" tIns="0" rIns="0" bIns="0" rtlCol="0" anchor="t"/>
          <a:lstStyle/>
          <a:p>
            <a:pPr marL="0" indent="0" algn="l">
              <a:lnSpc>
                <a:spcPts val="2400"/>
              </a:lnSpc>
              <a:buNone/>
            </a:pPr>
            <a:r>
              <a:rPr lang="en-US" sz="1600" dirty="0">
                <a:solidFill>
                  <a:srgbClr val="FFFFFF"/>
                </a:solidFill>
                <a:latin typeface="Bitter" pitchFamily="34" charset="0"/>
                <a:ea typeface="Bitter" pitchFamily="34" charset="-122"/>
                <a:cs typeface="Bitter" pitchFamily="34" charset="-120"/>
              </a:rPr>
              <a:t>Consultancy becomes "personified", i.e., clients purchase “knowledge and creativity embodied in individuals” (Halinen, 1997, p. 28) </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713184"/>
            <a:ext cx="902494" cy="413147"/>
          </a:xfrm>
          <a:prstGeom prst="roundRect">
            <a:avLst>
              <a:gd name="adj" fmla="val 6259"/>
            </a:avLst>
          </a:prstGeom>
          <a:noFill/>
          <a:ln w="7620">
            <a:solidFill>
              <a:srgbClr val="9FA582"/>
            </a:solidFill>
            <a:prstDash val="solid"/>
          </a:ln>
        </p:spPr>
        <p:txBody>
          <a:bodyPr/>
          <a:lstStyle/>
          <a:p>
            <a:endParaRPr lang="en-US"/>
          </a:p>
        </p:txBody>
      </p:sp>
      <p:sp>
        <p:nvSpPr>
          <p:cNvPr id="3" name="Text 1"/>
          <p:cNvSpPr/>
          <p:nvPr/>
        </p:nvSpPr>
        <p:spPr>
          <a:xfrm>
            <a:off x="930592" y="785336"/>
            <a:ext cx="628888" cy="268843"/>
          </a:xfrm>
          <a:prstGeom prst="rect">
            <a:avLst/>
          </a:prstGeom>
          <a:noFill/>
          <a:ln/>
        </p:spPr>
        <p:txBody>
          <a:bodyPr wrap="none" lIns="0" tIns="0" rIns="0" bIns="0" rtlCol="0" anchor="t"/>
          <a:lstStyle/>
          <a:p>
            <a:pPr marL="0" indent="0" algn="l">
              <a:lnSpc>
                <a:spcPts val="2100"/>
              </a:lnSpc>
              <a:buNone/>
            </a:pPr>
            <a:r>
              <a:rPr lang="en-US" sz="1350" dirty="0">
                <a:solidFill>
                  <a:srgbClr val="9FA582"/>
                </a:solidFill>
                <a:latin typeface="Bitter" pitchFamily="34" charset="0"/>
                <a:ea typeface="Bitter" pitchFamily="34" charset="-122"/>
                <a:cs typeface="Bitter" pitchFamily="34" charset="-120"/>
              </a:rPr>
              <a:t>RECALL</a:t>
            </a:r>
            <a:endParaRPr lang="en-US" sz="1350" dirty="0"/>
          </a:p>
        </p:txBody>
      </p:sp>
      <p:sp>
        <p:nvSpPr>
          <p:cNvPr id="4" name="Text 2"/>
          <p:cNvSpPr/>
          <p:nvPr/>
        </p:nvSpPr>
        <p:spPr>
          <a:xfrm>
            <a:off x="793790" y="1208127"/>
            <a:ext cx="6327457" cy="673418"/>
          </a:xfrm>
          <a:prstGeom prst="rect">
            <a:avLst/>
          </a:prstGeom>
          <a:noFill/>
          <a:ln/>
        </p:spPr>
        <p:txBody>
          <a:bodyPr wrap="none" lIns="0" tIns="0" rIns="0" bIns="0" rtlCol="0" anchor="t"/>
          <a:lstStyle/>
          <a:p>
            <a:pPr marL="0" indent="0" algn="l">
              <a:lnSpc>
                <a:spcPts val="5300"/>
              </a:lnSpc>
              <a:buNone/>
            </a:pPr>
            <a:r>
              <a:rPr lang="en-US" sz="4200" b="1" dirty="0">
                <a:solidFill>
                  <a:srgbClr val="E1E5CD"/>
                </a:solidFill>
                <a:latin typeface="Outfit Bold" pitchFamily="34" charset="0"/>
                <a:ea typeface="Outfit Bold" pitchFamily="34" charset="-122"/>
                <a:cs typeface="Outfit Bold" pitchFamily="34" charset="-120"/>
              </a:rPr>
              <a:t>Remember the Four Roles</a:t>
            </a:r>
            <a:endParaRPr lang="en-US" sz="4200" dirty="0"/>
          </a:p>
        </p:txBody>
      </p:sp>
      <p:pic>
        <p:nvPicPr>
          <p:cNvPr id="5" name="Image 0" descr="preencoded.png"/>
          <p:cNvPicPr>
            <a:picLocks noChangeAspect="1"/>
          </p:cNvPicPr>
          <p:nvPr/>
        </p:nvPicPr>
        <p:blipFill>
          <a:blip r:embed="rId3"/>
          <a:stretch>
            <a:fillRect/>
          </a:stretch>
        </p:blipFill>
        <p:spPr>
          <a:xfrm>
            <a:off x="793790" y="2188607"/>
            <a:ext cx="2915245" cy="1801654"/>
          </a:xfrm>
          <a:prstGeom prst="rect">
            <a:avLst/>
          </a:prstGeom>
        </p:spPr>
      </p:pic>
      <p:sp>
        <p:nvSpPr>
          <p:cNvPr id="6" name="Text 3"/>
          <p:cNvSpPr/>
          <p:nvPr/>
        </p:nvSpPr>
        <p:spPr>
          <a:xfrm>
            <a:off x="793790" y="4194929"/>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Plumber</a:t>
            </a:r>
            <a:endParaRPr lang="en-US" sz="2100" dirty="0"/>
          </a:p>
        </p:txBody>
      </p:sp>
      <p:sp>
        <p:nvSpPr>
          <p:cNvPr id="7" name="Text 4"/>
          <p:cNvSpPr/>
          <p:nvPr/>
        </p:nvSpPr>
        <p:spPr>
          <a:xfrm>
            <a:off x="793790" y="4654272"/>
            <a:ext cx="3068717" cy="1008340"/>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Expert pair of hands to execute something already decided</a:t>
            </a:r>
            <a:endParaRPr lang="en-US" sz="1650" dirty="0"/>
          </a:p>
        </p:txBody>
      </p:sp>
      <p:pic>
        <p:nvPicPr>
          <p:cNvPr id="8" name="Image 1" descr="preencoded.png"/>
          <p:cNvPicPr>
            <a:picLocks noChangeAspect="1"/>
          </p:cNvPicPr>
          <p:nvPr/>
        </p:nvPicPr>
        <p:blipFill>
          <a:blip r:embed="rId4"/>
          <a:stretch>
            <a:fillRect/>
          </a:stretch>
        </p:blipFill>
        <p:spPr>
          <a:xfrm>
            <a:off x="4118372" y="2188607"/>
            <a:ext cx="2915364" cy="1801773"/>
          </a:xfrm>
          <a:prstGeom prst="rect">
            <a:avLst/>
          </a:prstGeom>
        </p:spPr>
      </p:pic>
      <p:sp>
        <p:nvSpPr>
          <p:cNvPr id="9" name="Text 5"/>
          <p:cNvSpPr/>
          <p:nvPr/>
        </p:nvSpPr>
        <p:spPr>
          <a:xfrm>
            <a:off x="4118372" y="41950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Doctor</a:t>
            </a:r>
            <a:endParaRPr lang="en-US" sz="2100" dirty="0"/>
          </a:p>
        </p:txBody>
      </p:sp>
      <p:sp>
        <p:nvSpPr>
          <p:cNvPr id="10" name="Text 6"/>
          <p:cNvSpPr/>
          <p:nvPr/>
        </p:nvSpPr>
        <p:spPr>
          <a:xfrm>
            <a:off x="4118372" y="4654391"/>
            <a:ext cx="3068836" cy="1008340"/>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Diagnose the problem properly before prescribing solutions</a:t>
            </a:r>
            <a:endParaRPr lang="en-US" sz="1650" dirty="0"/>
          </a:p>
        </p:txBody>
      </p:sp>
      <p:pic>
        <p:nvPicPr>
          <p:cNvPr id="11" name="Image 2" descr="preencoded.png"/>
          <p:cNvPicPr>
            <a:picLocks noChangeAspect="1"/>
          </p:cNvPicPr>
          <p:nvPr/>
        </p:nvPicPr>
        <p:blipFill>
          <a:blip r:embed="rId5"/>
          <a:stretch>
            <a:fillRect/>
          </a:stretch>
        </p:blipFill>
        <p:spPr>
          <a:xfrm>
            <a:off x="7443073" y="2188607"/>
            <a:ext cx="2915364" cy="1801773"/>
          </a:xfrm>
          <a:prstGeom prst="rect">
            <a:avLst/>
          </a:prstGeom>
        </p:spPr>
      </p:pic>
      <p:sp>
        <p:nvSpPr>
          <p:cNvPr id="12" name="Text 7"/>
          <p:cNvSpPr/>
          <p:nvPr/>
        </p:nvSpPr>
        <p:spPr>
          <a:xfrm>
            <a:off x="7443073" y="41950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Advisor</a:t>
            </a:r>
            <a:endParaRPr lang="en-US" sz="2100" dirty="0"/>
          </a:p>
        </p:txBody>
      </p:sp>
      <p:sp>
        <p:nvSpPr>
          <p:cNvPr id="13" name="Text 8"/>
          <p:cNvSpPr/>
          <p:nvPr/>
        </p:nvSpPr>
        <p:spPr>
          <a:xfrm>
            <a:off x="7443073" y="4654391"/>
            <a:ext cx="3068836" cy="672227"/>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Strategic partner helping client think through options</a:t>
            </a:r>
            <a:endParaRPr lang="en-US" sz="1650" dirty="0"/>
          </a:p>
        </p:txBody>
      </p:sp>
      <p:pic>
        <p:nvPicPr>
          <p:cNvPr id="14" name="Image 3" descr="preencoded.png"/>
          <p:cNvPicPr>
            <a:picLocks noChangeAspect="1"/>
          </p:cNvPicPr>
          <p:nvPr/>
        </p:nvPicPr>
        <p:blipFill>
          <a:blip r:embed="rId6"/>
          <a:stretch>
            <a:fillRect/>
          </a:stretch>
        </p:blipFill>
        <p:spPr>
          <a:xfrm>
            <a:off x="10767774" y="2188607"/>
            <a:ext cx="2915364" cy="1801773"/>
          </a:xfrm>
          <a:prstGeom prst="rect">
            <a:avLst/>
          </a:prstGeom>
        </p:spPr>
      </p:pic>
      <p:sp>
        <p:nvSpPr>
          <p:cNvPr id="15" name="Text 9"/>
          <p:cNvSpPr/>
          <p:nvPr/>
        </p:nvSpPr>
        <p:spPr>
          <a:xfrm>
            <a:off x="10767774" y="4195048"/>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Navigator</a:t>
            </a:r>
            <a:endParaRPr lang="en-US" sz="2100" dirty="0"/>
          </a:p>
        </p:txBody>
      </p:sp>
      <p:sp>
        <p:nvSpPr>
          <p:cNvPr id="16" name="Text 10"/>
          <p:cNvSpPr/>
          <p:nvPr/>
        </p:nvSpPr>
        <p:spPr>
          <a:xfrm>
            <a:off x="10767774" y="4654391"/>
            <a:ext cx="3068836" cy="1008340"/>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Guide change through complex organisational terrain</a:t>
            </a:r>
            <a:endParaRPr lang="en-US" sz="1650" dirty="0"/>
          </a:p>
        </p:txBody>
      </p:sp>
      <p:sp>
        <p:nvSpPr>
          <p:cNvPr id="17" name="Shape 11"/>
          <p:cNvSpPr/>
          <p:nvPr/>
        </p:nvSpPr>
        <p:spPr>
          <a:xfrm>
            <a:off x="793790" y="5892998"/>
            <a:ext cx="6419017" cy="1623298"/>
          </a:xfrm>
          <a:prstGeom prst="roundRect">
            <a:avLst>
              <a:gd name="adj" fmla="val 9013"/>
            </a:avLst>
          </a:prstGeom>
          <a:solidFill>
            <a:srgbClr val="1C1D1F"/>
          </a:solidFill>
          <a:ln w="30480">
            <a:solidFill>
              <a:srgbClr val="545557"/>
            </a:solidFill>
            <a:prstDash val="solid"/>
          </a:ln>
        </p:spPr>
        <p:txBody>
          <a:bodyPr/>
          <a:lstStyle/>
          <a:p>
            <a:endParaRPr lang="en-US"/>
          </a:p>
        </p:txBody>
      </p:sp>
      <p:sp>
        <p:nvSpPr>
          <p:cNvPr id="18" name="Shape 12"/>
          <p:cNvSpPr/>
          <p:nvPr/>
        </p:nvSpPr>
        <p:spPr>
          <a:xfrm>
            <a:off x="763310" y="5892998"/>
            <a:ext cx="121920" cy="1623298"/>
          </a:xfrm>
          <a:prstGeom prst="roundRect">
            <a:avLst>
              <a:gd name="adj" fmla="val 26512"/>
            </a:avLst>
          </a:prstGeom>
          <a:solidFill>
            <a:srgbClr val="9FA582"/>
          </a:solidFill>
          <a:ln/>
        </p:spPr>
        <p:txBody>
          <a:bodyPr/>
          <a:lstStyle/>
          <a:p>
            <a:endParaRPr lang="en-US"/>
          </a:p>
        </p:txBody>
      </p:sp>
      <p:sp>
        <p:nvSpPr>
          <p:cNvPr id="19" name="Text 13"/>
          <p:cNvSpPr/>
          <p:nvPr/>
        </p:nvSpPr>
        <p:spPr>
          <a:xfrm>
            <a:off x="1131094" y="6138863"/>
            <a:ext cx="3302913"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The Misalignment Problem</a:t>
            </a:r>
            <a:endParaRPr lang="en-US" sz="2100" dirty="0"/>
          </a:p>
        </p:txBody>
      </p:sp>
      <p:sp>
        <p:nvSpPr>
          <p:cNvPr id="20" name="Text 14"/>
          <p:cNvSpPr/>
          <p:nvPr/>
        </p:nvSpPr>
        <p:spPr>
          <a:xfrm>
            <a:off x="1131094" y="6598206"/>
            <a:ext cx="5835848" cy="672227"/>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Imagine you walk in thinking you're a Doctor; </a:t>
            </a:r>
            <a:br>
              <a:rPr lang="en-US" sz="1650" dirty="0">
                <a:solidFill>
                  <a:srgbClr val="C2C4B5"/>
                </a:solidFill>
                <a:latin typeface="Bitter" pitchFamily="34" charset="0"/>
                <a:ea typeface="Bitter" pitchFamily="34" charset="-122"/>
                <a:cs typeface="Bitter" pitchFamily="34" charset="-120"/>
              </a:rPr>
            </a:br>
            <a:r>
              <a:rPr lang="en-US" sz="1650" dirty="0">
                <a:solidFill>
                  <a:srgbClr val="C2C4B5"/>
                </a:solidFill>
                <a:latin typeface="Bitter" pitchFamily="34" charset="0"/>
                <a:ea typeface="Bitter" pitchFamily="34" charset="-122"/>
                <a:cs typeface="Bitter" pitchFamily="34" charset="-120"/>
              </a:rPr>
              <a:t>they see you as a Plumber. Conflict is likely.</a:t>
            </a:r>
            <a:endParaRPr lang="en-US" sz="1650" dirty="0"/>
          </a:p>
        </p:txBody>
      </p:sp>
      <p:sp>
        <p:nvSpPr>
          <p:cNvPr id="21" name="Shape 15"/>
          <p:cNvSpPr/>
          <p:nvPr/>
        </p:nvSpPr>
        <p:spPr>
          <a:xfrm>
            <a:off x="7417475" y="5892998"/>
            <a:ext cx="6419136" cy="1623298"/>
          </a:xfrm>
          <a:prstGeom prst="roundRect">
            <a:avLst>
              <a:gd name="adj" fmla="val 9013"/>
            </a:avLst>
          </a:prstGeom>
          <a:solidFill>
            <a:srgbClr val="1C1D1F"/>
          </a:solidFill>
          <a:ln w="30480">
            <a:solidFill>
              <a:srgbClr val="545557"/>
            </a:solidFill>
            <a:prstDash val="solid"/>
          </a:ln>
        </p:spPr>
        <p:txBody>
          <a:bodyPr/>
          <a:lstStyle/>
          <a:p>
            <a:endParaRPr lang="en-US"/>
          </a:p>
        </p:txBody>
      </p:sp>
      <p:sp>
        <p:nvSpPr>
          <p:cNvPr id="22" name="Shape 16"/>
          <p:cNvSpPr/>
          <p:nvPr/>
        </p:nvSpPr>
        <p:spPr>
          <a:xfrm>
            <a:off x="7386995" y="5892998"/>
            <a:ext cx="121920" cy="1623298"/>
          </a:xfrm>
          <a:prstGeom prst="roundRect">
            <a:avLst>
              <a:gd name="adj" fmla="val 26512"/>
            </a:avLst>
          </a:prstGeom>
          <a:solidFill>
            <a:srgbClr val="9FA582"/>
          </a:solidFill>
          <a:ln/>
        </p:spPr>
        <p:txBody>
          <a:bodyPr/>
          <a:lstStyle/>
          <a:p>
            <a:endParaRPr lang="en-US"/>
          </a:p>
        </p:txBody>
      </p:sp>
      <p:sp>
        <p:nvSpPr>
          <p:cNvPr id="23" name="Text 17"/>
          <p:cNvSpPr/>
          <p:nvPr/>
        </p:nvSpPr>
        <p:spPr>
          <a:xfrm>
            <a:off x="7754779" y="6138863"/>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C2C4B5"/>
                </a:solidFill>
                <a:latin typeface="Outfit Bold" pitchFamily="34" charset="0"/>
                <a:ea typeface="Outfit Bold" pitchFamily="34" charset="-122"/>
                <a:cs typeface="Outfit Bold" pitchFamily="34" charset="-120"/>
              </a:rPr>
              <a:t>The Solution</a:t>
            </a:r>
            <a:endParaRPr lang="en-US" sz="2100" dirty="0"/>
          </a:p>
        </p:txBody>
      </p:sp>
      <p:sp>
        <p:nvSpPr>
          <p:cNvPr id="24" name="Text 18"/>
          <p:cNvSpPr/>
          <p:nvPr/>
        </p:nvSpPr>
        <p:spPr>
          <a:xfrm>
            <a:off x="7754779" y="6598206"/>
            <a:ext cx="5835968" cy="672227"/>
          </a:xfrm>
          <a:prstGeom prst="rect">
            <a:avLst/>
          </a:prstGeom>
          <a:noFill/>
          <a:ln/>
        </p:spPr>
        <p:txBody>
          <a:bodyPr wrap="square" lIns="0" tIns="0" rIns="0" bIns="0" rtlCol="0" anchor="t"/>
          <a:lstStyle/>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Clarify roles early and explicitly. </a:t>
            </a:r>
            <a:endParaRPr lang="en-US" sz="1650" dirty="0"/>
          </a:p>
          <a:p>
            <a:pPr marL="0" indent="0" algn="l">
              <a:lnSpc>
                <a:spcPts val="2600"/>
              </a:lnSpc>
              <a:buNone/>
            </a:pPr>
            <a:r>
              <a:rPr lang="en-US" sz="1650" dirty="0">
                <a:solidFill>
                  <a:srgbClr val="C2C4B5"/>
                </a:solidFill>
                <a:latin typeface="Bitter" pitchFamily="34" charset="0"/>
                <a:ea typeface="Bitter" pitchFamily="34" charset="-122"/>
                <a:cs typeface="Bitter" pitchFamily="34" charset="-120"/>
              </a:rPr>
              <a:t>E.g., </a:t>
            </a:r>
            <a:r>
              <a:rPr lang="en-US" sz="1650" i="1" dirty="0">
                <a:solidFill>
                  <a:srgbClr val="C2C4B5"/>
                </a:solidFill>
                <a:latin typeface="Bitter" pitchFamily="34" charset="0"/>
                <a:ea typeface="Bitter" pitchFamily="34" charset="-122"/>
                <a:cs typeface="Bitter" pitchFamily="34" charset="-120"/>
              </a:rPr>
              <a:t>ask</a:t>
            </a:r>
            <a:r>
              <a:rPr lang="en-US" sz="1650" dirty="0">
                <a:solidFill>
                  <a:srgbClr val="C2C4B5"/>
                </a:solidFill>
                <a:latin typeface="Bitter" pitchFamily="34" charset="0"/>
                <a:ea typeface="Bitter" pitchFamily="34" charset="-122"/>
                <a:cs typeface="Bitter" pitchFamily="34" charset="-120"/>
              </a:rPr>
              <a:t>: "What do you see as my role in this?"</a:t>
            </a:r>
            <a:endParaRPr lang="en-US" sz="16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77954"/>
            <a:ext cx="9533215" cy="566976"/>
          </a:xfrm>
          <a:prstGeom prst="rect">
            <a:avLst/>
          </a:prstGeom>
          <a:noFill/>
          <a:ln/>
        </p:spPr>
        <p:txBody>
          <a:bodyPr wrap="none" lIns="0" tIns="0" rIns="0" bIns="0" rtlCol="0" anchor="t"/>
          <a:lstStyle/>
          <a:p>
            <a:pPr marL="0" indent="0" algn="l">
              <a:lnSpc>
                <a:spcPts val="4450"/>
              </a:lnSpc>
              <a:buNone/>
            </a:pPr>
            <a:r>
              <a:rPr lang="en-US" sz="3550" b="1" dirty="0">
                <a:solidFill>
                  <a:srgbClr val="E1E5CD"/>
                </a:solidFill>
                <a:latin typeface="Outfit Bold" pitchFamily="34" charset="0"/>
                <a:ea typeface="Outfit Bold" pitchFamily="34" charset="-122"/>
                <a:cs typeface="Outfit Bold" pitchFamily="34" charset="-120"/>
              </a:rPr>
              <a:t>Who's Got the Monkey? </a:t>
            </a:r>
            <a:r>
              <a:rPr lang="en-US" sz="2200" b="1" dirty="0">
                <a:solidFill>
                  <a:srgbClr val="E1E5CD"/>
                </a:solidFill>
                <a:latin typeface="Outfit Bold" pitchFamily="34" charset="0"/>
                <a:ea typeface="Outfit Bold" pitchFamily="34" charset="-122"/>
                <a:cs typeface="Outfit Bold" pitchFamily="34" charset="-120"/>
              </a:rPr>
              <a:t>(Oncken &amp; Wass, 1974)</a:t>
            </a:r>
            <a:endParaRPr lang="en-US" sz="2200" dirty="0"/>
          </a:p>
        </p:txBody>
      </p:sp>
      <p:pic>
        <p:nvPicPr>
          <p:cNvPr id="3" name="Image 0" descr="preencoded.png"/>
          <p:cNvPicPr>
            <a:picLocks noChangeAspect="1"/>
          </p:cNvPicPr>
          <p:nvPr/>
        </p:nvPicPr>
        <p:blipFill>
          <a:blip r:embed="rId3"/>
          <a:stretch>
            <a:fillRect/>
          </a:stretch>
        </p:blipFill>
        <p:spPr>
          <a:xfrm>
            <a:off x="793790" y="1725811"/>
            <a:ext cx="4500563" cy="5170765"/>
          </a:xfrm>
          <a:prstGeom prst="rect">
            <a:avLst/>
          </a:prstGeom>
        </p:spPr>
      </p:pic>
      <p:sp>
        <p:nvSpPr>
          <p:cNvPr id="4" name="Text 1"/>
          <p:cNvSpPr/>
          <p:nvPr/>
        </p:nvSpPr>
        <p:spPr>
          <a:xfrm>
            <a:off x="793790" y="7059811"/>
            <a:ext cx="5625703" cy="261223"/>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Image credit: </a:t>
            </a:r>
            <a:r>
              <a:rPr lang="en-US" sz="1400" u="sng" dirty="0">
                <a:solidFill>
                  <a:srgbClr val="9FA582"/>
                </a:solidFill>
                <a:latin typeface="Bitter" pitchFamily="34" charset="0"/>
                <a:ea typeface="Bitter" pitchFamily="34" charset="-122"/>
                <a:cs typeface="Bitter" pitchFamily="34" charset="-120"/>
                <a:hlinkClick r:id="rId4">
                  <a:extLst>
                    <a:ext uri="{A12FA001-AC4F-418D-AE19-62706E023703}">
                      <ahyp:hlinkClr xmlns:ahyp="http://schemas.microsoft.com/office/drawing/2018/hyperlinkcolor" val="tx"/>
                    </a:ext>
                  </a:extLst>
                </a:hlinkClick>
              </a:rPr>
              <a:t>alumroot on Flickr</a:t>
            </a:r>
            <a:endParaRPr lang="en-US" sz="1400" dirty="0"/>
          </a:p>
        </p:txBody>
      </p:sp>
      <p:sp>
        <p:nvSpPr>
          <p:cNvPr id="5" name="Text 2"/>
          <p:cNvSpPr/>
          <p:nvPr/>
        </p:nvSpPr>
        <p:spPr>
          <a:xfrm>
            <a:off x="6869787" y="1725811"/>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Outfit Light" pitchFamily="34" charset="0"/>
                <a:ea typeface="Outfit Light" pitchFamily="34" charset="-122"/>
                <a:cs typeface="Outfit Light" pitchFamily="34" charset="-120"/>
              </a:rPr>
              <a:t>01</a:t>
            </a:r>
            <a:endParaRPr lang="en-US" sz="1400" dirty="0"/>
          </a:p>
        </p:txBody>
      </p:sp>
      <p:sp>
        <p:nvSpPr>
          <p:cNvPr id="6" name="Shape 3"/>
          <p:cNvSpPr/>
          <p:nvPr/>
        </p:nvSpPr>
        <p:spPr>
          <a:xfrm>
            <a:off x="6869787" y="2011323"/>
            <a:ext cx="6974324" cy="22860"/>
          </a:xfrm>
          <a:prstGeom prst="rect">
            <a:avLst/>
          </a:prstGeom>
          <a:solidFill>
            <a:srgbClr val="9FA582"/>
          </a:solidFill>
          <a:ln/>
        </p:spPr>
        <p:txBody>
          <a:bodyPr/>
          <a:lstStyle/>
          <a:p>
            <a:endParaRPr lang="en-US"/>
          </a:p>
        </p:txBody>
      </p:sp>
      <p:sp>
        <p:nvSpPr>
          <p:cNvPr id="7" name="Text 4"/>
          <p:cNvSpPr/>
          <p:nvPr/>
        </p:nvSpPr>
        <p:spPr>
          <a:xfrm>
            <a:off x="6869787" y="2147768"/>
            <a:ext cx="2751058"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Client describes a problem</a:t>
            </a:r>
            <a:endParaRPr lang="en-US" sz="1750" dirty="0"/>
          </a:p>
        </p:txBody>
      </p:sp>
      <p:sp>
        <p:nvSpPr>
          <p:cNvPr id="8" name="Text 5"/>
          <p:cNvSpPr/>
          <p:nvPr/>
        </p:nvSpPr>
        <p:spPr>
          <a:xfrm>
            <a:off x="6869787" y="2576393"/>
            <a:ext cx="6974324" cy="261223"/>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 often with complexity and urgency</a:t>
            </a:r>
            <a:endParaRPr lang="en-US" sz="1400" dirty="0"/>
          </a:p>
        </p:txBody>
      </p:sp>
      <p:sp>
        <p:nvSpPr>
          <p:cNvPr id="9" name="Text 6"/>
          <p:cNvSpPr/>
          <p:nvPr/>
        </p:nvSpPr>
        <p:spPr>
          <a:xfrm>
            <a:off x="6869787" y="3118842"/>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Outfit Light" pitchFamily="34" charset="0"/>
                <a:ea typeface="Outfit Light" pitchFamily="34" charset="-122"/>
                <a:cs typeface="Outfit Light" pitchFamily="34" charset="-120"/>
              </a:rPr>
              <a:t>02</a:t>
            </a:r>
            <a:endParaRPr lang="en-US" sz="1400" dirty="0"/>
          </a:p>
        </p:txBody>
      </p:sp>
      <p:sp>
        <p:nvSpPr>
          <p:cNvPr id="10" name="Shape 7"/>
          <p:cNvSpPr/>
          <p:nvPr/>
        </p:nvSpPr>
        <p:spPr>
          <a:xfrm>
            <a:off x="6869787" y="3404354"/>
            <a:ext cx="6974324" cy="22860"/>
          </a:xfrm>
          <a:prstGeom prst="rect">
            <a:avLst/>
          </a:prstGeom>
          <a:solidFill>
            <a:srgbClr val="9FA582"/>
          </a:solidFill>
          <a:ln/>
        </p:spPr>
        <p:txBody>
          <a:bodyPr/>
          <a:lstStyle/>
          <a:p>
            <a:endParaRPr lang="en-US"/>
          </a:p>
        </p:txBody>
      </p:sp>
      <p:sp>
        <p:nvSpPr>
          <p:cNvPr id="11" name="Text 8"/>
          <p:cNvSpPr/>
          <p:nvPr/>
        </p:nvSpPr>
        <p:spPr>
          <a:xfrm>
            <a:off x="6869787" y="3540800"/>
            <a:ext cx="3386257"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You say "let me think about that"</a:t>
            </a:r>
            <a:endParaRPr lang="en-US" sz="1750" dirty="0"/>
          </a:p>
        </p:txBody>
      </p:sp>
      <p:sp>
        <p:nvSpPr>
          <p:cNvPr id="12" name="Text 9"/>
          <p:cNvSpPr/>
          <p:nvPr/>
        </p:nvSpPr>
        <p:spPr>
          <a:xfrm>
            <a:off x="6869787" y="3969425"/>
            <a:ext cx="6974324" cy="261223"/>
          </a:xfrm>
          <a:prstGeom prst="rect">
            <a:avLst/>
          </a:prstGeom>
          <a:noFill/>
          <a:ln/>
        </p:spPr>
        <p:txBody>
          <a:bodyPr wrap="none" lIns="0" tIns="0" rIns="0" bIns="0" rtlCol="0" anchor="t"/>
          <a:lstStyle/>
          <a:p>
            <a:pPr marL="0" indent="0" algn="l">
              <a:lnSpc>
                <a:spcPts val="2050"/>
              </a:lnSpc>
              <a:buNone/>
            </a:pPr>
            <a:r>
              <a:rPr lang="en-US" sz="1400" i="1" dirty="0">
                <a:solidFill>
                  <a:srgbClr val="C2C4B5"/>
                </a:solidFill>
                <a:latin typeface="Bitter" pitchFamily="34" charset="0"/>
                <a:ea typeface="Bitter" pitchFamily="34" charset="-122"/>
                <a:cs typeface="Bitter" pitchFamily="34" charset="-120"/>
              </a:rPr>
              <a:t>You</a:t>
            </a:r>
            <a:r>
              <a:rPr lang="en-US" sz="1400" dirty="0">
                <a:solidFill>
                  <a:srgbClr val="C2C4B5"/>
                </a:solidFill>
                <a:latin typeface="Bitter" pitchFamily="34" charset="0"/>
                <a:ea typeface="Bitter" pitchFamily="34" charset="-122"/>
                <a:cs typeface="Bitter" pitchFamily="34" charset="-120"/>
              </a:rPr>
              <a:t> now have the monkey. The client waits and is dependent on you.</a:t>
            </a:r>
            <a:endParaRPr lang="en-US" sz="1400" dirty="0"/>
          </a:p>
        </p:txBody>
      </p:sp>
      <p:sp>
        <p:nvSpPr>
          <p:cNvPr id="13" name="Text 10"/>
          <p:cNvSpPr/>
          <p:nvPr/>
        </p:nvSpPr>
        <p:spPr>
          <a:xfrm>
            <a:off x="6869787" y="4511873"/>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Outfit Light" pitchFamily="34" charset="0"/>
                <a:ea typeface="Outfit Light" pitchFamily="34" charset="-122"/>
                <a:cs typeface="Outfit Light" pitchFamily="34" charset="-120"/>
              </a:rPr>
              <a:t>03</a:t>
            </a:r>
            <a:endParaRPr lang="en-US" sz="1400" dirty="0"/>
          </a:p>
        </p:txBody>
      </p:sp>
      <p:sp>
        <p:nvSpPr>
          <p:cNvPr id="14" name="Shape 11"/>
          <p:cNvSpPr/>
          <p:nvPr/>
        </p:nvSpPr>
        <p:spPr>
          <a:xfrm>
            <a:off x="6869787" y="4797385"/>
            <a:ext cx="6974324" cy="22860"/>
          </a:xfrm>
          <a:prstGeom prst="rect">
            <a:avLst/>
          </a:prstGeom>
          <a:solidFill>
            <a:srgbClr val="9FA582"/>
          </a:solidFill>
          <a:ln/>
        </p:spPr>
        <p:txBody>
          <a:bodyPr/>
          <a:lstStyle/>
          <a:p>
            <a:endParaRPr lang="en-US"/>
          </a:p>
        </p:txBody>
      </p:sp>
      <p:sp>
        <p:nvSpPr>
          <p:cNvPr id="15" name="Text 12"/>
          <p:cNvSpPr/>
          <p:nvPr/>
        </p:nvSpPr>
        <p:spPr>
          <a:xfrm>
            <a:off x="6869787" y="4933831"/>
            <a:ext cx="3382566"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You're the one who must act next</a:t>
            </a:r>
            <a:endParaRPr lang="en-US" sz="1750" dirty="0"/>
          </a:p>
        </p:txBody>
      </p:sp>
      <p:sp>
        <p:nvSpPr>
          <p:cNvPr id="16" name="Text 13"/>
          <p:cNvSpPr/>
          <p:nvPr/>
        </p:nvSpPr>
        <p:spPr>
          <a:xfrm>
            <a:off x="6869787" y="5362456"/>
            <a:ext cx="6974324" cy="261223"/>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Sometimes that's right. But some monkeys are theirs to keep.</a:t>
            </a:r>
            <a:endParaRPr lang="en-US" sz="1400" dirty="0"/>
          </a:p>
        </p:txBody>
      </p:sp>
      <p:sp>
        <p:nvSpPr>
          <p:cNvPr id="17" name="Shape 14"/>
          <p:cNvSpPr/>
          <p:nvPr/>
        </p:nvSpPr>
        <p:spPr>
          <a:xfrm>
            <a:off x="6869787" y="6017131"/>
            <a:ext cx="6974324" cy="1434515"/>
          </a:xfrm>
          <a:prstGeom prst="roundRect">
            <a:avLst>
              <a:gd name="adj" fmla="val 2277"/>
            </a:avLst>
          </a:prstGeom>
          <a:solidFill>
            <a:srgbClr val="2A2C20"/>
          </a:solidFill>
          <a:ln/>
        </p:spPr>
        <p:txBody>
          <a:bodyPr/>
          <a:lstStyle/>
          <a:p>
            <a:endParaRPr lang="en-US"/>
          </a:p>
        </p:txBody>
      </p:sp>
      <p:pic>
        <p:nvPicPr>
          <p:cNvPr id="18" name="Image 1" descr="preencoded.png"/>
          <p:cNvPicPr>
            <a:picLocks noChangeAspect="1"/>
          </p:cNvPicPr>
          <p:nvPr/>
        </p:nvPicPr>
        <p:blipFill>
          <a:blip r:embed="rId5"/>
          <a:stretch>
            <a:fillRect/>
          </a:stretch>
        </p:blipFill>
        <p:spPr>
          <a:xfrm>
            <a:off x="7051238" y="6275616"/>
            <a:ext cx="226814" cy="181451"/>
          </a:xfrm>
          <a:prstGeom prst="rect">
            <a:avLst/>
          </a:prstGeom>
        </p:spPr>
      </p:pic>
      <p:sp>
        <p:nvSpPr>
          <p:cNvPr id="19" name="Text 15"/>
          <p:cNvSpPr/>
          <p:nvPr/>
        </p:nvSpPr>
        <p:spPr>
          <a:xfrm>
            <a:off x="7459504" y="6207631"/>
            <a:ext cx="6203156" cy="783669"/>
          </a:xfrm>
          <a:prstGeom prst="rect">
            <a:avLst/>
          </a:prstGeom>
          <a:noFill/>
          <a:ln/>
        </p:spPr>
        <p:txBody>
          <a:bodyPr wrap="square" lIns="0" tIns="0" rIns="0" bIns="0" rtlCol="0" anchor="t"/>
          <a:lstStyle/>
          <a:p>
            <a:pPr marL="0" indent="0" algn="l">
              <a:lnSpc>
                <a:spcPts val="2050"/>
              </a:lnSpc>
              <a:buNone/>
            </a:pPr>
            <a:r>
              <a:rPr lang="en-US" sz="1700" b="1" dirty="0">
                <a:solidFill>
                  <a:srgbClr val="FFFFFF"/>
                </a:solidFill>
                <a:latin typeface="Bitter" pitchFamily="34" charset="0"/>
                <a:ea typeface="Bitter" pitchFamily="34" charset="-122"/>
                <a:cs typeface="Bitter" pitchFamily="34" charset="-120"/>
              </a:rPr>
              <a:t>Pay attention to monkey movement</a:t>
            </a:r>
            <a:r>
              <a:rPr lang="en-US" sz="1700" dirty="0">
                <a:solidFill>
                  <a:srgbClr val="FFFFFF"/>
                </a:solidFill>
                <a:latin typeface="Bitter" pitchFamily="34" charset="0"/>
                <a:ea typeface="Bitter" pitchFamily="34" charset="-122"/>
                <a:cs typeface="Bitter" pitchFamily="34" charset="-120"/>
              </a:rPr>
              <a:t>. When someone hands you a monkey, ask: should this monkey be with me, or should it stay with them? If you accumulate all the monkeys, you become the blocker!</a:t>
            </a: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944523"/>
            <a:ext cx="6844427" cy="566976"/>
          </a:xfrm>
          <a:prstGeom prst="rect">
            <a:avLst/>
          </a:prstGeom>
          <a:noFill/>
          <a:ln/>
        </p:spPr>
        <p:txBody>
          <a:bodyPr wrap="none" lIns="0" tIns="0" rIns="0" bIns="0" rtlCol="0" anchor="t"/>
          <a:lstStyle/>
          <a:p>
            <a:pPr marL="0" indent="0" algn="l">
              <a:lnSpc>
                <a:spcPts val="4450"/>
              </a:lnSpc>
              <a:buNone/>
            </a:pPr>
            <a:r>
              <a:rPr lang="en-US" sz="3550" b="1" dirty="0">
                <a:solidFill>
                  <a:srgbClr val="E1E5CD"/>
                </a:solidFill>
                <a:latin typeface="Outfit Bold" pitchFamily="34" charset="0"/>
                <a:ea typeface="Outfit Bold" pitchFamily="34" charset="-122"/>
                <a:cs typeface="Outfit Bold" pitchFamily="34" charset="-120"/>
              </a:rPr>
              <a:t>Different Contexts: Public Sector</a:t>
            </a:r>
            <a:endParaRPr lang="en-US" sz="3550" dirty="0"/>
          </a:p>
        </p:txBody>
      </p:sp>
      <p:sp>
        <p:nvSpPr>
          <p:cNvPr id="4" name="Text 1"/>
          <p:cNvSpPr/>
          <p:nvPr/>
        </p:nvSpPr>
        <p:spPr>
          <a:xfrm>
            <a:off x="793789" y="1634669"/>
            <a:ext cx="7556421" cy="261223"/>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Radnor and O'Mahoney (2013) examined consulting in the public sector (a growth sector)</a:t>
            </a:r>
            <a:endParaRPr lang="en-US" sz="1400" dirty="0"/>
          </a:p>
        </p:txBody>
      </p:sp>
      <p:sp>
        <p:nvSpPr>
          <p:cNvPr id="5" name="Shape 2"/>
          <p:cNvSpPr/>
          <p:nvPr/>
        </p:nvSpPr>
        <p:spPr>
          <a:xfrm>
            <a:off x="997863" y="2234285"/>
            <a:ext cx="22860" cy="3185041"/>
          </a:xfrm>
          <a:prstGeom prst="roundRect">
            <a:avLst>
              <a:gd name="adj" fmla="val 119070"/>
            </a:avLst>
          </a:prstGeom>
          <a:solidFill>
            <a:srgbClr val="545557"/>
          </a:solidFill>
          <a:ln/>
        </p:spPr>
        <p:txBody>
          <a:bodyPr/>
          <a:lstStyle/>
          <a:p>
            <a:endParaRPr lang="en-US"/>
          </a:p>
        </p:txBody>
      </p:sp>
      <p:sp>
        <p:nvSpPr>
          <p:cNvPr id="6" name="Shape 3"/>
          <p:cNvSpPr/>
          <p:nvPr/>
        </p:nvSpPr>
        <p:spPr>
          <a:xfrm>
            <a:off x="1179135" y="2426928"/>
            <a:ext cx="544354" cy="22860"/>
          </a:xfrm>
          <a:prstGeom prst="roundRect">
            <a:avLst>
              <a:gd name="adj" fmla="val 119070"/>
            </a:avLst>
          </a:prstGeom>
          <a:solidFill>
            <a:srgbClr val="545557"/>
          </a:solidFill>
          <a:ln/>
        </p:spPr>
        <p:txBody>
          <a:bodyPr/>
          <a:lstStyle/>
          <a:p>
            <a:endParaRPr lang="en-US"/>
          </a:p>
        </p:txBody>
      </p:sp>
      <p:sp>
        <p:nvSpPr>
          <p:cNvPr id="7" name="Shape 4"/>
          <p:cNvSpPr/>
          <p:nvPr/>
        </p:nvSpPr>
        <p:spPr>
          <a:xfrm>
            <a:off x="793730" y="2234285"/>
            <a:ext cx="408265" cy="408265"/>
          </a:xfrm>
          <a:prstGeom prst="roundRect">
            <a:avLst>
              <a:gd name="adj" fmla="val 6667"/>
            </a:avLst>
          </a:prstGeom>
          <a:solidFill>
            <a:srgbClr val="3B3C3E"/>
          </a:solidFill>
          <a:ln/>
        </p:spPr>
        <p:txBody>
          <a:bodyPr/>
          <a:lstStyle/>
          <a:p>
            <a:endParaRPr lang="en-US"/>
          </a:p>
        </p:txBody>
      </p:sp>
      <p:sp>
        <p:nvSpPr>
          <p:cNvPr id="8" name="Text 5"/>
          <p:cNvSpPr/>
          <p:nvPr/>
        </p:nvSpPr>
        <p:spPr>
          <a:xfrm>
            <a:off x="861715" y="2268277"/>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1</a:t>
            </a:r>
            <a:endParaRPr lang="en-US" sz="2100" dirty="0"/>
          </a:p>
        </p:txBody>
      </p:sp>
      <p:sp>
        <p:nvSpPr>
          <p:cNvPr id="9" name="Text 6"/>
          <p:cNvSpPr/>
          <p:nvPr/>
        </p:nvSpPr>
        <p:spPr>
          <a:xfrm>
            <a:off x="1905238" y="2296554"/>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Lower Familiarity</a:t>
            </a:r>
            <a:endParaRPr lang="en-US" sz="1750" dirty="0"/>
          </a:p>
        </p:txBody>
      </p:sp>
      <p:sp>
        <p:nvSpPr>
          <p:cNvPr id="10" name="Text 7"/>
          <p:cNvSpPr/>
          <p:nvPr/>
        </p:nvSpPr>
        <p:spPr>
          <a:xfrm>
            <a:off x="1905238" y="2667077"/>
            <a:ext cx="6444972" cy="522446"/>
          </a:xfrm>
          <a:prstGeom prst="rect">
            <a:avLst/>
          </a:prstGeom>
          <a:noFill/>
          <a:ln/>
        </p:spPr>
        <p:txBody>
          <a:bodyPr wrap="squar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Public sector clients are often less familiar with process management approaches &amp; consultancy jargon</a:t>
            </a:r>
            <a:endParaRPr lang="en-US" sz="1400" dirty="0"/>
          </a:p>
        </p:txBody>
      </p:sp>
      <p:sp>
        <p:nvSpPr>
          <p:cNvPr id="11" name="Shape 8"/>
          <p:cNvSpPr/>
          <p:nvPr/>
        </p:nvSpPr>
        <p:spPr>
          <a:xfrm>
            <a:off x="1179135" y="3672440"/>
            <a:ext cx="544354" cy="22860"/>
          </a:xfrm>
          <a:prstGeom prst="roundRect">
            <a:avLst>
              <a:gd name="adj" fmla="val 119070"/>
            </a:avLst>
          </a:prstGeom>
          <a:solidFill>
            <a:srgbClr val="545557"/>
          </a:solidFill>
          <a:ln/>
        </p:spPr>
        <p:txBody>
          <a:bodyPr/>
          <a:lstStyle/>
          <a:p>
            <a:endParaRPr lang="en-US"/>
          </a:p>
        </p:txBody>
      </p:sp>
      <p:sp>
        <p:nvSpPr>
          <p:cNvPr id="12" name="Shape 9"/>
          <p:cNvSpPr/>
          <p:nvPr/>
        </p:nvSpPr>
        <p:spPr>
          <a:xfrm>
            <a:off x="793730" y="3479797"/>
            <a:ext cx="408265" cy="408265"/>
          </a:xfrm>
          <a:prstGeom prst="roundRect">
            <a:avLst>
              <a:gd name="adj" fmla="val 6667"/>
            </a:avLst>
          </a:prstGeom>
          <a:solidFill>
            <a:srgbClr val="3B3C3E"/>
          </a:solidFill>
          <a:ln/>
        </p:spPr>
        <p:txBody>
          <a:bodyPr/>
          <a:lstStyle/>
          <a:p>
            <a:endParaRPr lang="en-US"/>
          </a:p>
        </p:txBody>
      </p:sp>
      <p:sp>
        <p:nvSpPr>
          <p:cNvPr id="13" name="Text 10"/>
          <p:cNvSpPr/>
          <p:nvPr/>
        </p:nvSpPr>
        <p:spPr>
          <a:xfrm>
            <a:off x="861715" y="3513790"/>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2</a:t>
            </a:r>
            <a:endParaRPr lang="en-US" sz="2100" dirty="0"/>
          </a:p>
        </p:txBody>
      </p:sp>
      <p:sp>
        <p:nvSpPr>
          <p:cNvPr id="14" name="Text 11"/>
          <p:cNvSpPr/>
          <p:nvPr/>
        </p:nvSpPr>
        <p:spPr>
          <a:xfrm>
            <a:off x="1905238" y="3542067"/>
            <a:ext cx="2268260"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Higher Risk Aversion</a:t>
            </a:r>
            <a:endParaRPr lang="en-US" sz="1750" dirty="0"/>
          </a:p>
        </p:txBody>
      </p:sp>
      <p:sp>
        <p:nvSpPr>
          <p:cNvPr id="15" name="Text 12"/>
          <p:cNvSpPr/>
          <p:nvPr/>
        </p:nvSpPr>
        <p:spPr>
          <a:xfrm>
            <a:off x="1905238" y="3912590"/>
            <a:ext cx="6444972" cy="261223"/>
          </a:xfrm>
          <a:prstGeom prst="rect">
            <a:avLst/>
          </a:prstGeom>
          <a:noFill/>
          <a:ln/>
        </p:spPr>
        <p:txBody>
          <a:bodyPr wrap="non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Given the political consequences of visible failures and stricter rules</a:t>
            </a:r>
            <a:endParaRPr lang="en-US" sz="1400" dirty="0"/>
          </a:p>
        </p:txBody>
      </p:sp>
      <p:sp>
        <p:nvSpPr>
          <p:cNvPr id="16" name="Shape 13"/>
          <p:cNvSpPr/>
          <p:nvPr/>
        </p:nvSpPr>
        <p:spPr>
          <a:xfrm>
            <a:off x="1179135" y="4656730"/>
            <a:ext cx="544354" cy="22860"/>
          </a:xfrm>
          <a:prstGeom prst="roundRect">
            <a:avLst>
              <a:gd name="adj" fmla="val 119070"/>
            </a:avLst>
          </a:prstGeom>
          <a:solidFill>
            <a:srgbClr val="545557"/>
          </a:solidFill>
          <a:ln/>
        </p:spPr>
        <p:txBody>
          <a:bodyPr/>
          <a:lstStyle/>
          <a:p>
            <a:endParaRPr lang="en-US"/>
          </a:p>
        </p:txBody>
      </p:sp>
      <p:sp>
        <p:nvSpPr>
          <p:cNvPr id="17" name="Shape 14"/>
          <p:cNvSpPr/>
          <p:nvPr/>
        </p:nvSpPr>
        <p:spPr>
          <a:xfrm>
            <a:off x="793730" y="4464087"/>
            <a:ext cx="408265" cy="408265"/>
          </a:xfrm>
          <a:prstGeom prst="roundRect">
            <a:avLst>
              <a:gd name="adj" fmla="val 6667"/>
            </a:avLst>
          </a:prstGeom>
          <a:solidFill>
            <a:srgbClr val="3B3C3E"/>
          </a:solidFill>
          <a:ln/>
        </p:spPr>
        <p:txBody>
          <a:bodyPr/>
          <a:lstStyle/>
          <a:p>
            <a:endParaRPr lang="en-US"/>
          </a:p>
        </p:txBody>
      </p:sp>
      <p:sp>
        <p:nvSpPr>
          <p:cNvPr id="18" name="Text 15"/>
          <p:cNvSpPr/>
          <p:nvPr/>
        </p:nvSpPr>
        <p:spPr>
          <a:xfrm>
            <a:off x="861715" y="4498079"/>
            <a:ext cx="272177" cy="340162"/>
          </a:xfrm>
          <a:prstGeom prst="rect">
            <a:avLst/>
          </a:prstGeom>
          <a:noFill/>
          <a:ln/>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3</a:t>
            </a:r>
            <a:endParaRPr lang="en-US" sz="2100" dirty="0"/>
          </a:p>
        </p:txBody>
      </p:sp>
      <p:sp>
        <p:nvSpPr>
          <p:cNvPr id="19" name="Text 16"/>
          <p:cNvSpPr/>
          <p:nvPr/>
        </p:nvSpPr>
        <p:spPr>
          <a:xfrm>
            <a:off x="1905238" y="4526357"/>
            <a:ext cx="2589848" cy="283488"/>
          </a:xfrm>
          <a:prstGeom prst="rect">
            <a:avLst/>
          </a:prstGeom>
          <a:noFill/>
          <a:ln/>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Procurement Dominance</a:t>
            </a:r>
            <a:endParaRPr lang="en-US" sz="1750" dirty="0"/>
          </a:p>
        </p:txBody>
      </p:sp>
      <p:sp>
        <p:nvSpPr>
          <p:cNvPr id="20" name="Text 17"/>
          <p:cNvSpPr/>
          <p:nvPr/>
        </p:nvSpPr>
        <p:spPr>
          <a:xfrm>
            <a:off x="1905238" y="4896879"/>
            <a:ext cx="6444972" cy="522446"/>
          </a:xfrm>
          <a:prstGeom prst="rect">
            <a:avLst/>
          </a:prstGeom>
          <a:noFill/>
          <a:ln/>
        </p:spPr>
        <p:txBody>
          <a:bodyPr wrap="square" lIns="0" tIns="0" rIns="0" bIns="0" rtlCol="0" anchor="t"/>
          <a:lstStyle/>
          <a:p>
            <a:pPr marL="0" indent="0" algn="l">
              <a:lnSpc>
                <a:spcPts val="2050"/>
              </a:lnSpc>
              <a:buNone/>
            </a:pPr>
            <a:r>
              <a:rPr lang="en-US" sz="1400" dirty="0">
                <a:solidFill>
                  <a:srgbClr val="C2C4B5"/>
                </a:solidFill>
                <a:latin typeface="Bitter" pitchFamily="34" charset="0"/>
                <a:ea typeface="Bitter" pitchFamily="34" charset="-122"/>
                <a:cs typeface="Bitter" pitchFamily="34" charset="-120"/>
              </a:rPr>
              <a:t>Pushes toward standardised, comparable products </a:t>
            </a:r>
            <a:br>
              <a:rPr lang="en-US" sz="1400" dirty="0">
                <a:solidFill>
                  <a:srgbClr val="C2C4B5"/>
                </a:solidFill>
                <a:latin typeface="Bitter" pitchFamily="34" charset="0"/>
                <a:ea typeface="Bitter" pitchFamily="34" charset="-122"/>
                <a:cs typeface="Bitter" pitchFamily="34" charset="-120"/>
              </a:rPr>
            </a:br>
            <a:r>
              <a:rPr lang="en-US" sz="1400" dirty="0">
                <a:solidFill>
                  <a:srgbClr val="C2C4B5"/>
                </a:solidFill>
                <a:latin typeface="Bitter" pitchFamily="34" charset="0"/>
                <a:ea typeface="Bitter" pitchFamily="34" charset="-122"/>
                <a:cs typeface="Bitter" pitchFamily="34" charset="-120"/>
              </a:rPr>
              <a:t>and price sensitivity, rather than bespoke solutions</a:t>
            </a:r>
            <a:endParaRPr lang="en-US" sz="1400" dirty="0"/>
          </a:p>
        </p:txBody>
      </p:sp>
      <p:sp>
        <p:nvSpPr>
          <p:cNvPr id="21" name="Text 18"/>
          <p:cNvSpPr/>
          <p:nvPr/>
        </p:nvSpPr>
        <p:spPr>
          <a:xfrm>
            <a:off x="793790" y="6294082"/>
            <a:ext cx="4165758" cy="680323"/>
          </a:xfrm>
          <a:prstGeom prst="rect">
            <a:avLst/>
          </a:prstGeom>
          <a:noFill/>
          <a:ln/>
        </p:spPr>
        <p:txBody>
          <a:bodyPr wrap="square" lIns="0" tIns="0" rIns="0" bIns="0" rtlCol="0" anchor="t"/>
          <a:lstStyle/>
          <a:p>
            <a:pPr marL="0" indent="0" algn="l">
              <a:lnSpc>
                <a:spcPts val="2650"/>
              </a:lnSpc>
              <a:buNone/>
            </a:pPr>
            <a:r>
              <a:rPr lang="en-US" sz="2100" b="1" dirty="0">
                <a:solidFill>
                  <a:srgbClr val="E1E5CD"/>
                </a:solidFill>
                <a:latin typeface="Outfit Bold" pitchFamily="34" charset="0"/>
                <a:ea typeface="Outfit Bold" pitchFamily="34" charset="-122"/>
                <a:cs typeface="Outfit Bold" pitchFamily="34" charset="-120"/>
              </a:rPr>
              <a:t>An NHS trust isn't Goldman Sachs</a:t>
            </a:r>
            <a:endParaRPr lang="en-US" sz="2100" dirty="0"/>
          </a:p>
        </p:txBody>
      </p:sp>
      <p:sp>
        <p:nvSpPr>
          <p:cNvPr id="22" name="Text 19"/>
          <p:cNvSpPr/>
          <p:nvPr/>
        </p:nvSpPr>
        <p:spPr>
          <a:xfrm>
            <a:off x="793730" y="6739844"/>
            <a:ext cx="4085034" cy="680323"/>
          </a:xfrm>
          <a:prstGeom prst="rect">
            <a:avLst/>
          </a:prstGeom>
          <a:noFill/>
          <a:ln/>
        </p:spPr>
        <p:txBody>
          <a:bodyPr wrap="square" lIns="0" tIns="0" rIns="0" bIns="0" rtlCol="0" anchor="t"/>
          <a:lstStyle/>
          <a:p>
            <a:pPr marL="0" indent="0" algn="l">
              <a:lnSpc>
                <a:spcPts val="2650"/>
              </a:lnSpc>
              <a:buNone/>
            </a:pPr>
            <a:r>
              <a:rPr lang="en-US" sz="2100" b="1" dirty="0">
                <a:solidFill>
                  <a:srgbClr val="E1E5CD"/>
                </a:solidFill>
                <a:latin typeface="Outfit Bold" pitchFamily="34" charset="0"/>
                <a:ea typeface="Outfit Bold" pitchFamily="34" charset="-122"/>
                <a:cs typeface="Outfit Bold" pitchFamily="34" charset="-120"/>
              </a:rPr>
              <a:t>A local council isn't a tech startup</a:t>
            </a:r>
            <a:endParaRPr lang="en-US" sz="2100" dirty="0"/>
          </a:p>
        </p:txBody>
      </p:sp>
      <p:sp>
        <p:nvSpPr>
          <p:cNvPr id="23" name="Shape 20"/>
          <p:cNvSpPr/>
          <p:nvPr/>
        </p:nvSpPr>
        <p:spPr>
          <a:xfrm>
            <a:off x="5232083" y="5656957"/>
            <a:ext cx="4021335" cy="1456730"/>
          </a:xfrm>
          <a:prstGeom prst="roundRect">
            <a:avLst>
              <a:gd name="adj" fmla="val 1869"/>
            </a:avLst>
          </a:prstGeom>
          <a:solidFill>
            <a:srgbClr val="4B3F02"/>
          </a:solidFill>
          <a:ln/>
        </p:spPr>
        <p:txBody>
          <a:bodyPr/>
          <a:lstStyle/>
          <a:p>
            <a:endParaRPr lang="en-US"/>
          </a:p>
        </p:txBody>
      </p:sp>
      <p:pic>
        <p:nvPicPr>
          <p:cNvPr id="24" name="Image 1" descr="preencoded.png"/>
          <p:cNvPicPr>
            <a:picLocks noChangeAspect="1"/>
          </p:cNvPicPr>
          <p:nvPr/>
        </p:nvPicPr>
        <p:blipFill>
          <a:blip r:embed="rId4"/>
          <a:stretch>
            <a:fillRect/>
          </a:stretch>
        </p:blipFill>
        <p:spPr>
          <a:xfrm>
            <a:off x="5413534" y="5915442"/>
            <a:ext cx="226814" cy="181451"/>
          </a:xfrm>
          <a:prstGeom prst="rect">
            <a:avLst/>
          </a:prstGeom>
        </p:spPr>
      </p:pic>
      <p:sp>
        <p:nvSpPr>
          <p:cNvPr id="25" name="Text 21"/>
          <p:cNvSpPr/>
          <p:nvPr/>
        </p:nvSpPr>
        <p:spPr>
          <a:xfrm>
            <a:off x="5821800" y="5847457"/>
            <a:ext cx="3168254" cy="1044893"/>
          </a:xfrm>
          <a:prstGeom prst="rect">
            <a:avLst/>
          </a:prstGeom>
          <a:noFill/>
          <a:ln/>
        </p:spPr>
        <p:txBody>
          <a:bodyPr wrap="square" lIns="0" tIns="0" rIns="0" bIns="0" rtlCol="0" anchor="t"/>
          <a:lstStyle/>
          <a:p>
            <a:pPr marL="0" indent="0" algn="l">
              <a:lnSpc>
                <a:spcPts val="2050"/>
              </a:lnSpc>
              <a:buNone/>
            </a:pPr>
            <a:r>
              <a:rPr lang="en-US" sz="1750" b="1" dirty="0">
                <a:solidFill>
                  <a:srgbClr val="FFFFFF"/>
                </a:solidFill>
                <a:latin typeface="Bitter" pitchFamily="34" charset="0"/>
                <a:ea typeface="Bitter" pitchFamily="34" charset="-122"/>
                <a:cs typeface="Bitter" pitchFamily="34" charset="-120"/>
              </a:rPr>
              <a:t>Understand your client's world: </a:t>
            </a:r>
            <a:r>
              <a:rPr lang="en-US" sz="1750" dirty="0">
                <a:solidFill>
                  <a:srgbClr val="FFFFFF"/>
                </a:solidFill>
                <a:latin typeface="Bitter" pitchFamily="34" charset="0"/>
                <a:ea typeface="Bitter" pitchFamily="34" charset="-122"/>
                <a:cs typeface="Bitter" pitchFamily="34" charset="-120"/>
              </a:rPr>
              <a:t>their constraints, their culture, their language, their definition of success.</a:t>
            </a:r>
            <a:endParaRPr lang="en-US" sz="1750" dirty="0"/>
          </a:p>
        </p:txBody>
      </p:sp>
      <p:sp>
        <p:nvSpPr>
          <p:cNvPr id="26" name="Text 18">
            <a:extLst>
              <a:ext uri="{FF2B5EF4-FFF2-40B4-BE49-F238E27FC236}">
                <a16:creationId xmlns:a16="http://schemas.microsoft.com/office/drawing/2014/main" id="{344846FE-7D6A-3CFF-2047-D945C1D7526A}"/>
              </a:ext>
            </a:extLst>
          </p:cNvPr>
          <p:cNvSpPr/>
          <p:nvPr/>
        </p:nvSpPr>
        <p:spPr>
          <a:xfrm>
            <a:off x="801113" y="5706960"/>
            <a:ext cx="4165758" cy="680323"/>
          </a:xfrm>
          <a:prstGeom prst="rect">
            <a:avLst/>
          </a:prstGeom>
          <a:noFill/>
          <a:ln/>
        </p:spPr>
        <p:txBody>
          <a:bodyPr wrap="square" lIns="0" tIns="0" rIns="0" bIns="0" rtlCol="0" anchor="t"/>
          <a:lstStyle/>
          <a:p>
            <a:pPr marL="0" indent="0" algn="l">
              <a:lnSpc>
                <a:spcPts val="2650"/>
              </a:lnSpc>
              <a:buNone/>
            </a:pPr>
            <a:r>
              <a:rPr lang="en-US" sz="2100" b="1" i="1" dirty="0">
                <a:solidFill>
                  <a:srgbClr val="E1E5CD"/>
                </a:solidFill>
                <a:latin typeface="Outfit Bold" pitchFamily="34" charset="0"/>
                <a:ea typeface="Outfit Bold" pitchFamily="34" charset="-122"/>
                <a:cs typeface="Outfit Bold" pitchFamily="34" charset="-120"/>
              </a:rPr>
              <a:t>Different values?</a:t>
            </a:r>
            <a:endParaRPr lang="en-US" sz="21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21" grpId="0" animBg="1"/>
      <p:bldP spid="22" grpId="0" animBg="1"/>
      <p:bldP spid="23" grpId="0" animBg="1"/>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1078</Words>
  <Application>Microsoft Macintosh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Outfit Bold</vt:lpstr>
      <vt:lpstr>Bitter</vt:lpstr>
      <vt:lpstr>Outfit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Lukas Wallrich</cp:lastModifiedBy>
  <cp:revision>1</cp:revision>
  <dcterms:created xsi:type="dcterms:W3CDTF">2026-01-19T16:55:56Z</dcterms:created>
  <dcterms:modified xsi:type="dcterms:W3CDTF">2026-01-19T21:53:46Z</dcterms:modified>
</cp:coreProperties>
</file>